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72" r:id="rId4"/>
    <p:sldId id="273" r:id="rId5"/>
    <p:sldId id="263" r:id="rId6"/>
    <p:sldId id="275" r:id="rId7"/>
    <p:sldId id="276" r:id="rId8"/>
    <p:sldId id="277" r:id="rId9"/>
    <p:sldId id="27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58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190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7D056-F3CF-4A9C-9027-1D85C4DB7544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E7DB-95F8-40E9-9782-1F0BE610FDA1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7D056-F3CF-4A9C-9027-1D85C4DB7544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E7DB-95F8-40E9-9782-1F0BE610FDA1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7D056-F3CF-4A9C-9027-1D85C4DB7544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E7DB-95F8-40E9-9782-1F0BE610FDA1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7D056-F3CF-4A9C-9027-1D85C4DB7544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E7DB-95F8-40E9-9782-1F0BE610FDA1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7D056-F3CF-4A9C-9027-1D85C4DB7544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E7DB-95F8-40E9-9782-1F0BE610FDA1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7D056-F3CF-4A9C-9027-1D85C4DB7544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E7DB-95F8-40E9-9782-1F0BE610FDA1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7D056-F3CF-4A9C-9027-1D85C4DB7544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E7DB-95F8-40E9-9782-1F0BE610FDA1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7D056-F3CF-4A9C-9027-1D85C4DB7544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E7DB-95F8-40E9-9782-1F0BE610FDA1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7D056-F3CF-4A9C-9027-1D85C4DB7544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E7DB-95F8-40E9-9782-1F0BE610FDA1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7D056-F3CF-4A9C-9027-1D85C4DB7544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E7DB-95F8-40E9-9782-1F0BE610FDA1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7D056-F3CF-4A9C-9027-1D85C4DB7544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E7DB-95F8-40E9-9782-1F0BE610FDA1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7D056-F3CF-4A9C-9027-1D85C4DB7544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4E7DB-95F8-40E9-9782-1F0BE610FDA1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pPr algn="r"/>
            <a:r>
              <a:rPr lang="uk-UA" sz="1600" dirty="0">
                <a:solidFill>
                  <a:srgbClr val="0070C0"/>
                </a:solidFill>
              </a:rPr>
              <a:t>Тема 1.Лекція 1. Класифікація полімерів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7606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uk-UA" dirty="0"/>
              <a:t>Структура полімерів 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2348880"/>
            <a:ext cx="34817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dirty="0"/>
              <a:t>Молекулярна </a:t>
            </a:r>
          </a:p>
          <a:p>
            <a:pPr algn="ctr"/>
            <a:r>
              <a:rPr lang="uk-UA" dirty="0"/>
              <a:t> (рівень окремої макромолекули)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292080" y="2348880"/>
            <a:ext cx="35385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dirty="0"/>
              <a:t>Надмолекулярна</a:t>
            </a:r>
          </a:p>
          <a:p>
            <a:r>
              <a:rPr lang="uk-UA" dirty="0"/>
              <a:t> ( рівень </a:t>
            </a:r>
            <a:r>
              <a:rPr lang="uk-UA" dirty="0" err="1"/>
              <a:t>асоціатів</a:t>
            </a:r>
            <a:r>
              <a:rPr lang="uk-UA" dirty="0"/>
              <a:t> макромолекул)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131840" y="3284984"/>
            <a:ext cx="3312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pc="500" dirty="0"/>
              <a:t>ХАРАКТЕРИЗУЄТЬСЯ </a:t>
            </a:r>
            <a:endParaRPr lang="ru-RU" spc="5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43608" y="3933056"/>
            <a:ext cx="30955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Будовою елементарної ланки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71600" y="4365104"/>
            <a:ext cx="33245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err="1"/>
              <a:t>Мікробудовою</a:t>
            </a:r>
            <a:r>
              <a:rPr lang="uk-UA" dirty="0"/>
              <a:t> макромолекули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475656" y="5229200"/>
            <a:ext cx="1921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Характером ММР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547598" y="3861048"/>
            <a:ext cx="317394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dirty="0"/>
              <a:t>Характером взаємного </a:t>
            </a:r>
          </a:p>
          <a:p>
            <a:pPr algn="ctr"/>
            <a:r>
              <a:rPr lang="uk-UA" dirty="0"/>
              <a:t>просторового</a:t>
            </a:r>
          </a:p>
          <a:p>
            <a:r>
              <a:rPr lang="uk-UA" dirty="0"/>
              <a:t>розташування макромолекул 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3568" y="4941168"/>
            <a:ext cx="35283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Середньою молекулярною масою 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11560" y="2204864"/>
            <a:ext cx="3888432" cy="936104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004048" y="2204864"/>
            <a:ext cx="3888432" cy="936104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39552" y="3717032"/>
            <a:ext cx="3888432" cy="2016224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076056" y="3789040"/>
            <a:ext cx="3888432" cy="115212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627784" y="764704"/>
            <a:ext cx="3888432" cy="648072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2339752" y="3284984"/>
            <a:ext cx="21602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7020272" y="3429000"/>
            <a:ext cx="21602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57200" y="274638"/>
            <a:ext cx="8229600" cy="34605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Тема 1.Лекція 1. Класифікація полімерів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51720" y="692696"/>
            <a:ext cx="54134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 err="1"/>
              <a:t>Мікробудова</a:t>
            </a:r>
            <a:r>
              <a:rPr lang="uk-UA" dirty="0"/>
              <a:t> </a:t>
            </a:r>
            <a:r>
              <a:rPr lang="uk-UA" sz="3200" dirty="0"/>
              <a:t>макромолекули 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1484784"/>
            <a:ext cx="7704856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uk-UA" b="1" dirty="0"/>
              <a:t>Конфігурація елементарної ланки</a:t>
            </a:r>
            <a:r>
              <a:rPr lang="uk-UA" dirty="0"/>
              <a:t> – ізомерна форма ланки</a:t>
            </a:r>
          </a:p>
          <a:p>
            <a:pPr>
              <a:spcAft>
                <a:spcPts val="600"/>
              </a:spcAft>
            </a:pPr>
            <a:r>
              <a:rPr lang="uk-UA" b="1" dirty="0"/>
              <a:t>Конфігурація ближнього порядку </a:t>
            </a:r>
            <a:r>
              <a:rPr lang="uk-UA" dirty="0"/>
              <a:t>– спосіб приєднання  ланок   певної ізомерної форми на невеликому відрізку ланцюга</a:t>
            </a:r>
          </a:p>
          <a:p>
            <a:pPr>
              <a:spcAft>
                <a:spcPts val="600"/>
              </a:spcAft>
            </a:pPr>
            <a:r>
              <a:rPr lang="uk-UA" b="1" dirty="0"/>
              <a:t>Конфігурація дальнього порядку </a:t>
            </a:r>
            <a:r>
              <a:rPr lang="uk-UA" dirty="0"/>
              <a:t>– спосіб приєднання ланок певної ізомерної форми на великій послідовності ланок (у випадку </a:t>
            </a:r>
            <a:r>
              <a:rPr lang="uk-UA" dirty="0" err="1"/>
              <a:t>гомополімерів</a:t>
            </a:r>
            <a:r>
              <a:rPr lang="uk-UA" dirty="0"/>
              <a:t> – вздовж всього ланцюга</a:t>
            </a:r>
          </a:p>
          <a:p>
            <a:pPr>
              <a:spcAft>
                <a:spcPts val="600"/>
              </a:spcAft>
            </a:pPr>
            <a:r>
              <a:rPr lang="uk-UA" b="1" dirty="0"/>
              <a:t>Конфігурація ланцюга </a:t>
            </a:r>
            <a:r>
              <a:rPr lang="uk-UA" dirty="0"/>
              <a:t>-  геометрична (просторова) будова макромолекули в цілому, відображає топологію </a:t>
            </a:r>
            <a:r>
              <a:rPr lang="uk-UA" dirty="0" err="1"/>
              <a:t>макромолекли</a:t>
            </a:r>
            <a:endParaRPr lang="uk-UA" dirty="0"/>
          </a:p>
          <a:p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979712" y="620688"/>
            <a:ext cx="5472608" cy="72008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149080"/>
            <a:ext cx="7629525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Скругленный прямоугольник 10"/>
          <p:cNvSpPr/>
          <p:nvPr/>
        </p:nvSpPr>
        <p:spPr>
          <a:xfrm>
            <a:off x="611560" y="4077072"/>
            <a:ext cx="8208912" cy="18002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57200" y="274638"/>
            <a:ext cx="8229600" cy="34605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Тема 1.Лекція 1. Класифікація полімерів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692696"/>
            <a:ext cx="52633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/>
              <a:t>Будова елементарної ланки </a:t>
            </a:r>
            <a:endParaRPr lang="ru-RU" sz="32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5" y="1529370"/>
            <a:ext cx="3024337" cy="1224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221088"/>
            <a:ext cx="2088562" cy="807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4221088"/>
            <a:ext cx="1685076" cy="1033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1412776"/>
            <a:ext cx="1685997" cy="1415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179512" y="2852936"/>
            <a:ext cx="399077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i="1" dirty="0"/>
              <a:t>натуральний каучук</a:t>
            </a:r>
          </a:p>
          <a:p>
            <a:pPr algn="ctr"/>
            <a:r>
              <a:rPr lang="uk-UA" b="1" dirty="0"/>
              <a:t>органічний,</a:t>
            </a:r>
          </a:p>
          <a:p>
            <a:pPr algn="ctr"/>
            <a:r>
              <a:rPr lang="uk-UA" b="1" dirty="0"/>
              <a:t> </a:t>
            </a:r>
            <a:r>
              <a:rPr lang="uk-UA" b="1" dirty="0" err="1"/>
              <a:t>гомоланцюговий</a:t>
            </a:r>
            <a:r>
              <a:rPr lang="uk-UA" b="1" dirty="0"/>
              <a:t> (</a:t>
            </a:r>
            <a:r>
              <a:rPr lang="uk-UA" dirty="0" err="1"/>
              <a:t>карболанцюговий</a:t>
            </a:r>
            <a:r>
              <a:rPr lang="uk-UA" b="1" dirty="0"/>
              <a:t>)</a:t>
            </a:r>
          </a:p>
          <a:p>
            <a:pPr algn="ctr"/>
            <a:r>
              <a:rPr lang="uk-UA" b="1" dirty="0"/>
              <a:t> </a:t>
            </a:r>
            <a:r>
              <a:rPr lang="uk-UA" b="1" dirty="0" err="1"/>
              <a:t>гомополімер</a:t>
            </a:r>
            <a:endParaRPr lang="ru-RU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499992" y="2924944"/>
            <a:ext cx="357123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i="1" dirty="0" err="1"/>
              <a:t>полідиметилсилоксановий</a:t>
            </a:r>
            <a:r>
              <a:rPr lang="uk-UA" i="1" dirty="0"/>
              <a:t> каучук</a:t>
            </a:r>
          </a:p>
          <a:p>
            <a:pPr algn="ctr"/>
            <a:r>
              <a:rPr lang="uk-UA" b="1" dirty="0" err="1"/>
              <a:t>елементорганічний</a:t>
            </a:r>
            <a:r>
              <a:rPr lang="uk-UA" b="1" dirty="0"/>
              <a:t>,</a:t>
            </a:r>
          </a:p>
          <a:p>
            <a:pPr algn="ctr"/>
            <a:r>
              <a:rPr lang="uk-UA" b="1" dirty="0"/>
              <a:t> </a:t>
            </a:r>
            <a:r>
              <a:rPr lang="uk-UA" b="1" dirty="0" err="1"/>
              <a:t>гетероланцюговий</a:t>
            </a:r>
            <a:r>
              <a:rPr lang="uk-UA" b="1" dirty="0"/>
              <a:t> </a:t>
            </a:r>
          </a:p>
          <a:p>
            <a:pPr algn="ctr"/>
            <a:r>
              <a:rPr lang="uk-UA" b="1" dirty="0"/>
              <a:t> </a:t>
            </a:r>
            <a:r>
              <a:rPr lang="uk-UA" b="1" dirty="0" err="1"/>
              <a:t>гомополімер</a:t>
            </a:r>
            <a:endParaRPr lang="ru-RU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043608" y="5301208"/>
            <a:ext cx="220573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i="1" dirty="0" err="1"/>
              <a:t>полі-е-капроамід</a:t>
            </a:r>
            <a:endParaRPr lang="uk-UA" i="1" dirty="0"/>
          </a:p>
          <a:p>
            <a:pPr algn="ctr"/>
            <a:r>
              <a:rPr lang="uk-UA" b="1" dirty="0"/>
              <a:t>органічний,</a:t>
            </a:r>
          </a:p>
          <a:p>
            <a:pPr algn="ctr"/>
            <a:r>
              <a:rPr lang="uk-UA" b="1" dirty="0"/>
              <a:t> </a:t>
            </a:r>
            <a:r>
              <a:rPr lang="uk-UA" b="1" dirty="0" err="1"/>
              <a:t>гетероланцюговий</a:t>
            </a:r>
            <a:r>
              <a:rPr lang="uk-UA" b="1" dirty="0"/>
              <a:t> </a:t>
            </a:r>
          </a:p>
          <a:p>
            <a:pPr algn="ctr"/>
            <a:r>
              <a:rPr lang="uk-UA" b="1" dirty="0"/>
              <a:t> </a:t>
            </a:r>
            <a:r>
              <a:rPr lang="uk-UA" b="1" dirty="0" err="1"/>
              <a:t>гомополімер</a:t>
            </a:r>
            <a:endParaRPr lang="ru-RU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16016" y="5373216"/>
            <a:ext cx="220573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i="1" dirty="0" err="1"/>
              <a:t>дихлорфосфазен</a:t>
            </a:r>
            <a:endParaRPr lang="uk-UA" i="1" dirty="0"/>
          </a:p>
          <a:p>
            <a:pPr algn="ctr"/>
            <a:r>
              <a:rPr lang="uk-UA" b="1" dirty="0"/>
              <a:t>неорганічний,</a:t>
            </a:r>
          </a:p>
          <a:p>
            <a:pPr algn="ctr"/>
            <a:r>
              <a:rPr lang="uk-UA" b="1" dirty="0"/>
              <a:t> </a:t>
            </a:r>
            <a:r>
              <a:rPr lang="uk-UA" b="1" dirty="0" err="1"/>
              <a:t>гетероланцюговий</a:t>
            </a:r>
            <a:r>
              <a:rPr lang="uk-UA" b="1" dirty="0"/>
              <a:t> </a:t>
            </a:r>
          </a:p>
          <a:p>
            <a:pPr algn="ctr"/>
            <a:r>
              <a:rPr lang="uk-UA" b="1" dirty="0"/>
              <a:t> </a:t>
            </a:r>
            <a:r>
              <a:rPr lang="uk-UA" b="1" dirty="0" err="1"/>
              <a:t>гомополімер</a:t>
            </a:r>
            <a:endParaRPr lang="ru-RU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547664" y="620688"/>
            <a:ext cx="5184576" cy="72008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57200" y="274638"/>
            <a:ext cx="8229600" cy="34605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Тема 1.Лекція 1. Класифікація полімерів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692696"/>
            <a:ext cx="61712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/>
              <a:t>Конфігурація елементарної ланки </a:t>
            </a:r>
            <a:endParaRPr lang="ru-RU" sz="32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420888"/>
            <a:ext cx="3401066" cy="2469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899592" y="1772816"/>
            <a:ext cx="7632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uk-UA" dirty="0"/>
              <a:t>Макромолекула може містити </a:t>
            </a:r>
            <a:r>
              <a:rPr lang="uk-UA" i="1" dirty="0" err="1"/>
              <a:t>цис-</a:t>
            </a:r>
            <a:r>
              <a:rPr lang="uk-UA" i="1" dirty="0"/>
              <a:t>, </a:t>
            </a:r>
            <a:r>
              <a:rPr lang="uk-UA" i="1" dirty="0" err="1"/>
              <a:t>транс-</a:t>
            </a:r>
            <a:r>
              <a:rPr lang="uk-UA" i="1" dirty="0"/>
              <a:t>, </a:t>
            </a:r>
            <a:r>
              <a:rPr lang="uk-UA" i="1" dirty="0" err="1"/>
              <a:t>цис</a:t>
            </a:r>
            <a:r>
              <a:rPr lang="en-US" i="1" dirty="0"/>
              <a:t>/</a:t>
            </a:r>
            <a:r>
              <a:rPr lang="uk-UA" i="1" dirty="0"/>
              <a:t>транс,  </a:t>
            </a:r>
            <a:r>
              <a:rPr lang="en-US" i="1" dirty="0"/>
              <a:t>L-, D-</a:t>
            </a:r>
            <a:r>
              <a:rPr lang="uk-UA" i="1" dirty="0"/>
              <a:t>,</a:t>
            </a:r>
            <a:r>
              <a:rPr lang="en-US" i="1" dirty="0"/>
              <a:t> L/D </a:t>
            </a:r>
            <a:r>
              <a:rPr lang="en-US" dirty="0"/>
              <a:t> </a:t>
            </a:r>
            <a:r>
              <a:rPr lang="uk-UA" dirty="0"/>
              <a:t>ізомери</a:t>
            </a:r>
            <a:endParaRPr lang="uk-UA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5157192"/>
            <a:ext cx="37401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i="1" dirty="0" err="1"/>
              <a:t>цис-</a:t>
            </a:r>
            <a:r>
              <a:rPr lang="uk-UA" dirty="0"/>
              <a:t> та </a:t>
            </a:r>
            <a:r>
              <a:rPr lang="uk-UA" i="1" dirty="0" err="1"/>
              <a:t>транс-</a:t>
            </a:r>
            <a:r>
              <a:rPr lang="uk-UA" dirty="0"/>
              <a:t> ізомери </a:t>
            </a:r>
          </a:p>
          <a:p>
            <a:r>
              <a:rPr lang="uk-UA" dirty="0"/>
              <a:t>в ненасичених полімерних сполуках</a:t>
            </a:r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708920"/>
            <a:ext cx="3816424" cy="2157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4788024" y="5157192"/>
            <a:ext cx="35542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i="1" dirty="0"/>
              <a:t>  </a:t>
            </a:r>
            <a:r>
              <a:rPr lang="en-US" i="1" dirty="0"/>
              <a:t>L-</a:t>
            </a:r>
            <a:r>
              <a:rPr lang="uk-UA" i="1" dirty="0"/>
              <a:t> </a:t>
            </a:r>
            <a:r>
              <a:rPr lang="uk-UA" dirty="0"/>
              <a:t>та</a:t>
            </a:r>
            <a:r>
              <a:rPr lang="en-US" i="1" dirty="0"/>
              <a:t> D- </a:t>
            </a:r>
            <a:r>
              <a:rPr lang="uk-UA" i="1" dirty="0"/>
              <a:t> </a:t>
            </a:r>
            <a:r>
              <a:rPr lang="uk-UA" dirty="0"/>
              <a:t>ізомери</a:t>
            </a:r>
          </a:p>
          <a:p>
            <a:r>
              <a:rPr lang="uk-UA" dirty="0"/>
              <a:t> в насичених полімерних сполуках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619672" y="692696"/>
            <a:ext cx="6264696" cy="648072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57200" y="274638"/>
            <a:ext cx="8229600" cy="34605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Тема 1.Лекція 1. Класифікація полімерів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692696"/>
            <a:ext cx="60736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/>
              <a:t>Конфігурація ближнього порядку 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1772816"/>
            <a:ext cx="36724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uk-UA" dirty="0"/>
              <a:t> Спосіб приєднання  ланок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99592" y="3645024"/>
            <a:ext cx="56166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uk-UA" dirty="0"/>
              <a:t>Просторова конфігурація приєднання ланок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204864"/>
            <a:ext cx="4392488" cy="929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5076056" y="2204864"/>
            <a:ext cx="389933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Вінілові полімери приєднання  ланок </a:t>
            </a:r>
          </a:p>
          <a:p>
            <a:r>
              <a:rPr lang="uk-UA" dirty="0"/>
              <a:t>різними способами: </a:t>
            </a:r>
            <a:r>
              <a:rPr lang="uk-UA" dirty="0" err="1"/>
              <a:t>“голова-хвіст”</a:t>
            </a:r>
            <a:r>
              <a:rPr lang="uk-UA" dirty="0"/>
              <a:t>,</a:t>
            </a:r>
          </a:p>
          <a:p>
            <a:r>
              <a:rPr lang="uk-UA" dirty="0"/>
              <a:t> </a:t>
            </a:r>
            <a:r>
              <a:rPr lang="uk-UA" dirty="0" err="1"/>
              <a:t>“хвіст-хвіст”</a:t>
            </a:r>
            <a:r>
              <a:rPr lang="uk-UA" dirty="0"/>
              <a:t>, </a:t>
            </a:r>
            <a:r>
              <a:rPr lang="uk-UA" dirty="0" err="1"/>
              <a:t>“голова-голова”</a:t>
            </a:r>
            <a:endParaRPr lang="ru-RU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221088"/>
            <a:ext cx="3888432" cy="2202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4716016" y="4725144"/>
            <a:ext cx="38884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err="1"/>
              <a:t>Дієнові</a:t>
            </a:r>
            <a:r>
              <a:rPr lang="uk-UA" dirty="0"/>
              <a:t> полімери приєднання  ланок </a:t>
            </a:r>
          </a:p>
          <a:p>
            <a:r>
              <a:rPr lang="uk-UA" dirty="0"/>
              <a:t> в різних положеннях : 1,4 -; 1,2- або 3,4- (у присутності замісника)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5536" y="1772816"/>
            <a:ext cx="8568952" cy="151216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67544" y="3573016"/>
            <a:ext cx="8424936" cy="288032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619672" y="692696"/>
            <a:ext cx="5976664" cy="576064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611560" y="116632"/>
            <a:ext cx="8229600" cy="34605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Тема 1.Лекція 1. Класифікація полімерів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63688" y="404664"/>
            <a:ext cx="60736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/>
              <a:t>Конфігурація ближнього порядку 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1268760"/>
            <a:ext cx="4176464" cy="984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uk-UA" dirty="0"/>
              <a:t>Однаковий спосіб  приєднання ланок, або  різні способи приєднання впорядковано чергуються – </a:t>
            </a:r>
            <a:r>
              <a:rPr lang="uk-UA" b="1" dirty="0"/>
              <a:t>послідовності регулярної будови</a:t>
            </a:r>
            <a:endParaRPr lang="ru-RU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268760"/>
            <a:ext cx="4248472" cy="813435"/>
          </a:xfrm>
          <a:prstGeom prst="rect">
            <a:avLst/>
          </a:prstGeom>
          <a:noFill/>
          <a:ln w="38100"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564904"/>
            <a:ext cx="4032448" cy="772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323528" y="2564904"/>
            <a:ext cx="3888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/>
              <a:t>Різні способи  приєднання ланок - </a:t>
            </a:r>
            <a:r>
              <a:rPr lang="uk-UA" b="1" dirty="0"/>
              <a:t>послідовності  нерегулярної будови 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5373217"/>
            <a:ext cx="3990206" cy="779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4716016" y="3861048"/>
            <a:ext cx="4176464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uk-UA" dirty="0"/>
              <a:t>Вздовж ланцюга  розташовані лише </a:t>
            </a:r>
            <a:r>
              <a:rPr lang="en-US" i="1" dirty="0"/>
              <a:t>L</a:t>
            </a:r>
            <a:r>
              <a:rPr lang="uk-UA" dirty="0" err="1"/>
              <a:t>-ізомери</a:t>
            </a:r>
            <a:r>
              <a:rPr lang="uk-UA" dirty="0"/>
              <a:t>, лише</a:t>
            </a:r>
            <a:r>
              <a:rPr lang="en-US" dirty="0"/>
              <a:t> </a:t>
            </a:r>
            <a:r>
              <a:rPr lang="en-US" i="1" dirty="0"/>
              <a:t>D</a:t>
            </a:r>
            <a:r>
              <a:rPr lang="en-US" dirty="0"/>
              <a:t>-</a:t>
            </a:r>
            <a:r>
              <a:rPr lang="uk-UA" dirty="0"/>
              <a:t>ізомери,</a:t>
            </a:r>
            <a:r>
              <a:rPr lang="en-US" dirty="0"/>
              <a:t> </a:t>
            </a:r>
            <a:r>
              <a:rPr lang="en-US" i="1" dirty="0"/>
              <a:t>L-</a:t>
            </a:r>
            <a:r>
              <a:rPr lang="uk-UA" dirty="0"/>
              <a:t> та </a:t>
            </a:r>
            <a:r>
              <a:rPr lang="en-US" dirty="0"/>
              <a:t> </a:t>
            </a:r>
            <a:r>
              <a:rPr lang="en-US" i="1" dirty="0"/>
              <a:t>D-</a:t>
            </a:r>
            <a:r>
              <a:rPr lang="uk-UA" dirty="0"/>
              <a:t> ізомери впорядковано чергуються – </a:t>
            </a:r>
            <a:r>
              <a:rPr lang="uk-UA" b="1" dirty="0"/>
              <a:t>послідовності стереорегулярної будови</a:t>
            </a:r>
            <a:endParaRPr lang="ru-RU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23528" y="5517232"/>
            <a:ext cx="4536504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i="1" dirty="0"/>
              <a:t>L-</a:t>
            </a:r>
            <a:r>
              <a:rPr lang="uk-UA" i="1" dirty="0"/>
              <a:t> </a:t>
            </a:r>
            <a:r>
              <a:rPr lang="uk-UA" dirty="0"/>
              <a:t>та</a:t>
            </a:r>
            <a:r>
              <a:rPr lang="en-US" i="1" dirty="0"/>
              <a:t> D</a:t>
            </a:r>
            <a:r>
              <a:rPr lang="en-US" dirty="0"/>
              <a:t>-</a:t>
            </a:r>
            <a:r>
              <a:rPr lang="uk-UA" dirty="0"/>
              <a:t> ізомери розташовані невпорядковано – </a:t>
            </a:r>
          </a:p>
          <a:p>
            <a:pPr algn="ctr">
              <a:lnSpc>
                <a:spcPct val="80000"/>
              </a:lnSpc>
            </a:pPr>
            <a:r>
              <a:rPr lang="uk-UA" b="1" dirty="0"/>
              <a:t>послідовності </a:t>
            </a:r>
            <a:r>
              <a:rPr lang="uk-UA" b="1" dirty="0" err="1"/>
              <a:t>нестереорегулярної</a:t>
            </a:r>
            <a:r>
              <a:rPr lang="uk-UA" b="1" dirty="0"/>
              <a:t> будови</a:t>
            </a:r>
            <a:endParaRPr lang="ru-RU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67544" y="5373216"/>
            <a:ext cx="8424936" cy="108012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95536" y="1196752"/>
            <a:ext cx="8424936" cy="115212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95536" y="2564904"/>
            <a:ext cx="8424936" cy="79208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95536" y="3573016"/>
            <a:ext cx="8424936" cy="1656184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568" y="3680915"/>
            <a:ext cx="3960440" cy="1462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Скругленный прямоугольник 20"/>
          <p:cNvSpPr/>
          <p:nvPr/>
        </p:nvSpPr>
        <p:spPr>
          <a:xfrm>
            <a:off x="1763688" y="476672"/>
            <a:ext cx="5832648" cy="43204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39552" y="188640"/>
            <a:ext cx="8229600" cy="34605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Тема 1.Лекція 1. Класифікація полімерів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620688"/>
            <a:ext cx="59786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/>
              <a:t>Конфігурація дальнього порядку </a:t>
            </a:r>
            <a:endParaRPr lang="ru-RU" sz="32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679594"/>
            <a:ext cx="3312368" cy="2144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3789040"/>
            <a:ext cx="2607171" cy="1738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4067944" y="2060848"/>
            <a:ext cx="2290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нерегулярної будови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139952" y="3068960"/>
            <a:ext cx="33047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регулярної будови (</a:t>
            </a:r>
            <a:r>
              <a:rPr lang="uk-UA" i="1" dirty="0" err="1"/>
              <a:t>атактичні</a:t>
            </a:r>
            <a:r>
              <a:rPr lang="uk-UA" dirty="0"/>
              <a:t>)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419872" y="4581128"/>
            <a:ext cx="39647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стереорегулярної будови (</a:t>
            </a:r>
            <a:r>
              <a:rPr lang="uk-UA" i="1" dirty="0"/>
              <a:t>тактичні</a:t>
            </a:r>
            <a:r>
              <a:rPr lang="uk-UA" dirty="0"/>
              <a:t>)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203848" y="4005064"/>
            <a:ext cx="1592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(</a:t>
            </a:r>
            <a:r>
              <a:rPr lang="uk-UA" dirty="0" err="1"/>
              <a:t>ізо</a:t>
            </a:r>
            <a:r>
              <a:rPr lang="uk-UA" i="1" dirty="0" err="1"/>
              <a:t>тактичні</a:t>
            </a:r>
            <a:r>
              <a:rPr lang="uk-UA" dirty="0"/>
              <a:t>)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275856" y="5157192"/>
            <a:ext cx="1968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(</a:t>
            </a:r>
            <a:r>
              <a:rPr lang="uk-UA" dirty="0" err="1"/>
              <a:t>синдіо</a:t>
            </a:r>
            <a:r>
              <a:rPr lang="uk-UA" i="1" dirty="0" err="1"/>
              <a:t>тактичні</a:t>
            </a:r>
            <a:r>
              <a:rPr lang="uk-UA" dirty="0"/>
              <a:t>)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39552" y="1772816"/>
            <a:ext cx="6912768" cy="187220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83568" y="3861048"/>
            <a:ext cx="6840760" cy="187220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 rot="5400000">
            <a:off x="7267565" y="2256306"/>
            <a:ext cx="17469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dirty="0"/>
              <a:t>Не здатні </a:t>
            </a:r>
          </a:p>
          <a:p>
            <a:r>
              <a:rPr lang="uk-UA" dirty="0"/>
              <a:t>до кристалізації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 rot="5400000">
            <a:off x="7262049" y="4411359"/>
            <a:ext cx="17469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dirty="0"/>
              <a:t>Здатні </a:t>
            </a:r>
          </a:p>
          <a:p>
            <a:r>
              <a:rPr lang="uk-UA" dirty="0"/>
              <a:t>до кристалізації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51520" y="6021288"/>
            <a:ext cx="87129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Для </a:t>
            </a:r>
            <a:r>
              <a:rPr lang="uk-UA" dirty="0" err="1"/>
              <a:t>гомополімерів</a:t>
            </a:r>
            <a:r>
              <a:rPr lang="uk-UA" dirty="0"/>
              <a:t> ближній порядок розповсюджується на всю макромолекулу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619672" y="620688"/>
            <a:ext cx="5832648" cy="72008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39552" y="188640"/>
            <a:ext cx="8229600" cy="34605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Тема 1.Лекція 1. Класифікація полімерів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620688"/>
            <a:ext cx="59786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/>
              <a:t>Конфігурація дальнього порядку </a:t>
            </a:r>
            <a:endParaRPr lang="ru-RU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132856"/>
            <a:ext cx="7214195" cy="172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971600" y="1340768"/>
            <a:ext cx="700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dirty="0"/>
              <a:t>Для </a:t>
            </a:r>
            <a:r>
              <a:rPr lang="uk-UA" dirty="0" err="1"/>
              <a:t>кополімерів</a:t>
            </a:r>
            <a:r>
              <a:rPr lang="uk-UA" dirty="0"/>
              <a:t>   конфігурація дальнього порядку </a:t>
            </a:r>
          </a:p>
          <a:p>
            <a:pPr algn="ctr"/>
            <a:r>
              <a:rPr lang="uk-UA" dirty="0"/>
              <a:t>характеризує порядок приєднання послідовностей однотипних ланок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4005064"/>
            <a:ext cx="389388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dirty="0" err="1"/>
              <a:t>Блок-кополімери</a:t>
            </a:r>
            <a:r>
              <a:rPr lang="uk-UA" dirty="0"/>
              <a:t> об</a:t>
            </a:r>
            <a:r>
              <a:rPr lang="en-US" dirty="0"/>
              <a:t>’</a:t>
            </a:r>
            <a:r>
              <a:rPr lang="uk-UA" dirty="0" err="1"/>
              <a:t>єднують</a:t>
            </a:r>
            <a:r>
              <a:rPr lang="uk-UA" dirty="0"/>
              <a:t> </a:t>
            </a:r>
          </a:p>
          <a:p>
            <a:pPr algn="ctr"/>
            <a:r>
              <a:rPr lang="uk-UA" dirty="0"/>
              <a:t>в основному ланцюгу достатньо довгі</a:t>
            </a:r>
          </a:p>
          <a:p>
            <a:pPr algn="ctr"/>
            <a:r>
              <a:rPr lang="uk-UA" dirty="0"/>
              <a:t>послідовності ланок різних типів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139952" y="4869160"/>
            <a:ext cx="404745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dirty="0"/>
              <a:t>Прищеплені </a:t>
            </a:r>
            <a:r>
              <a:rPr lang="uk-UA" dirty="0" err="1"/>
              <a:t>кополімери</a:t>
            </a:r>
            <a:r>
              <a:rPr lang="uk-UA" dirty="0"/>
              <a:t>  містять </a:t>
            </a:r>
          </a:p>
          <a:p>
            <a:pPr algn="ctr"/>
            <a:r>
              <a:rPr lang="uk-UA" dirty="0"/>
              <a:t>в основному ланцюгу послідовність </a:t>
            </a:r>
          </a:p>
          <a:p>
            <a:pPr algn="ctr"/>
            <a:r>
              <a:rPr lang="uk-UA" dirty="0"/>
              <a:t>ланок одного типу, а в бічних ланцюгах</a:t>
            </a:r>
          </a:p>
          <a:p>
            <a:pPr algn="ctr"/>
            <a:r>
              <a:rPr lang="uk-UA" dirty="0"/>
              <a:t> – іншого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619672" y="620688"/>
            <a:ext cx="5832648" cy="72008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39552" y="188640"/>
            <a:ext cx="8229600" cy="34605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Тема 1.Лекція 1. Класифікація полімерів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67744" y="692696"/>
            <a:ext cx="40198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/>
              <a:t>Конфігурація ланцюга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1484784"/>
            <a:ext cx="30194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/>
              <a:t>Топологія макромолекули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75656" y="2204864"/>
            <a:ext cx="880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/>
              <a:t>Лінійні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707904" y="2204864"/>
            <a:ext cx="14171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/>
              <a:t>Розгалужені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588224" y="2276872"/>
            <a:ext cx="745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/>
              <a:t>Зшиті</a:t>
            </a:r>
            <a:endParaRPr lang="ru-RU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979712" y="620688"/>
            <a:ext cx="4896544" cy="72008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4221088"/>
            <a:ext cx="1728192" cy="1036191"/>
          </a:xfrm>
          <a:prstGeom prst="rect">
            <a:avLst/>
          </a:prstGeom>
          <a:noFill/>
          <a:ln w="4127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636912"/>
            <a:ext cx="2209587" cy="1477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2852936"/>
            <a:ext cx="2298971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46609" y="4077072"/>
            <a:ext cx="17811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3779912" y="3933056"/>
            <a:ext cx="1512168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5576" y="2780928"/>
            <a:ext cx="2165402" cy="712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Прямоугольник 22"/>
          <p:cNvSpPr/>
          <p:nvPr/>
        </p:nvSpPr>
        <p:spPr>
          <a:xfrm>
            <a:off x="3059832" y="5157192"/>
            <a:ext cx="32373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/>
              <a:t>Мають бічні ланцюги,хімічно </a:t>
            </a:r>
            <a:r>
              <a:rPr lang="uk-UA" dirty="0" err="1"/>
              <a:t>пов</a:t>
            </a:r>
            <a:r>
              <a:rPr lang="en-US" dirty="0"/>
              <a:t>’</a:t>
            </a:r>
            <a:r>
              <a:rPr lang="uk-UA" dirty="0" err="1"/>
              <a:t>язані</a:t>
            </a:r>
            <a:r>
              <a:rPr lang="uk-UA" dirty="0"/>
              <a:t> з основним ланцюгом, як правили тої ж хімічної будови  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660233" y="5301208"/>
            <a:ext cx="22322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/>
              <a:t>Ланцюги макромолекул  </a:t>
            </a:r>
            <a:r>
              <a:rPr lang="uk-UA" dirty="0" err="1"/>
              <a:t>пов</a:t>
            </a:r>
            <a:r>
              <a:rPr lang="en-US" dirty="0"/>
              <a:t>’</a:t>
            </a:r>
            <a:r>
              <a:rPr lang="uk-UA" dirty="0" err="1"/>
              <a:t>язані</a:t>
            </a:r>
            <a:r>
              <a:rPr lang="uk-UA" dirty="0"/>
              <a:t>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455</Words>
  <Application>Microsoft Office PowerPoint</Application>
  <PresentationFormat>Екран (4:3)</PresentationFormat>
  <Paragraphs>92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2" baseType="lpstr">
      <vt:lpstr>Arial</vt:lpstr>
      <vt:lpstr>Calibri</vt:lpstr>
      <vt:lpstr>Тема Office</vt:lpstr>
      <vt:lpstr>Тема 1.Лекція 1. Класифікація полімерів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Nata</dc:creator>
  <cp:lastModifiedBy>budzinska77@gmail.com</cp:lastModifiedBy>
  <cp:revision>78</cp:revision>
  <dcterms:created xsi:type="dcterms:W3CDTF">2021-06-15T07:02:00Z</dcterms:created>
  <dcterms:modified xsi:type="dcterms:W3CDTF">2025-10-13T11:40:10Z</dcterms:modified>
</cp:coreProperties>
</file>