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5"/>
  </p:notesMasterIdLst>
  <p:sldIdLst>
    <p:sldId id="256" r:id="rId2"/>
    <p:sldId id="257" r:id="rId3"/>
    <p:sldId id="283" r:id="rId4"/>
    <p:sldId id="286" r:id="rId5"/>
    <p:sldId id="258" r:id="rId6"/>
    <p:sldId id="278" r:id="rId7"/>
    <p:sldId id="277" r:id="rId8"/>
    <p:sldId id="260" r:id="rId9"/>
    <p:sldId id="280" r:id="rId10"/>
    <p:sldId id="261" r:id="rId11"/>
    <p:sldId id="282" r:id="rId12"/>
    <p:sldId id="279" r:id="rId13"/>
    <p:sldId id="281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36" autoAdjust="0"/>
    <p:restoredTop sz="90929"/>
  </p:normalViewPr>
  <p:slideViewPr>
    <p:cSldViewPr>
      <p:cViewPr varScale="1">
        <p:scale>
          <a:sx n="100" d="100"/>
          <a:sy n="100" d="100"/>
        </p:scale>
        <p:origin x="151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1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i="1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i="1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1" smtClean="0"/>
            </a:lvl1pPr>
          </a:lstStyle>
          <a:p>
            <a:pPr>
              <a:defRPr/>
            </a:pPr>
            <a:fld id="{1C804310-3BC3-4DF6-B043-12F1B7C5D596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73C14-0F6B-426A-A0A7-C928773A11F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74B21-B18B-44AC-93E4-50A68D82EE6D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Равнобедренный треугольник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45978-13E4-4288-9402-2E63548540F8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AF037-97E7-4E2D-B293-A08B111D662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3728B-4C23-441F-9326-328DFFA52338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ED97F-6C3A-43A9-958A-C189D33FC86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08023-D378-44A7-9FF2-2CEDD2F6FF14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D6D70-DD0B-4C61-8C79-E3793147DDA2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Равнобедренный треугольник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4F7D4-FE12-46F1-BBB2-B667F4856FB1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Равнобедренный треугольник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3079F-2167-4571-B85E-D9240BD3337F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76A3A-9F24-495F-BBA3-9DA74DF799BA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8435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32E4F5E-5698-432D-8C14-CB2882DA4BCF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7" r:id="rId2"/>
    <p:sldLayoutId id="2147483732" r:id="rId3"/>
    <p:sldLayoutId id="2147483728" r:id="rId4"/>
    <p:sldLayoutId id="2147483729" r:id="rId5"/>
    <p:sldLayoutId id="2147483733" r:id="rId6"/>
    <p:sldLayoutId id="2147483734" r:id="rId7"/>
    <p:sldLayoutId id="2147483735" r:id="rId8"/>
    <p:sldLayoutId id="2147483736" r:id="rId9"/>
    <p:sldLayoutId id="2147483730" r:id="rId10"/>
    <p:sldLayoutId id="2147483737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1700213"/>
            <a:ext cx="7772400" cy="1698625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Релакса</a:t>
            </a:r>
            <a:r>
              <a:rPr lang="uk-UA" sz="48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ційні</a:t>
            </a:r>
            <a:r>
              <a:rPr lang="uk-UA" sz="480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процеси </a:t>
            </a:r>
            <a:r>
              <a:rPr lang="uk-UA" sz="48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</a:t>
            </a:r>
            <a:r>
              <a:rPr lang="ru-RU" sz="48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48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полімерах</a:t>
            </a:r>
            <a:endParaRPr lang="ru-RU" sz="4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627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9202D7A-5FE4-4F9B-9416-D569C3F2BA1D}" type="slidenum">
              <a:rPr lang="ru-RU"/>
              <a:pPr/>
              <a:t>1</a:t>
            </a:fld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260648"/>
            <a:ext cx="5400600" cy="4572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36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Фазові стани полімерів</a:t>
            </a:r>
            <a:endParaRPr lang="ru-RU" sz="36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50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4963D5B-CD57-4929-B1ED-00212B306E78}" type="slidenum">
              <a:rPr lang="ru-RU"/>
              <a:pPr/>
              <a:t>10</a:t>
            </a:fld>
            <a:endParaRPr lang="ru-RU"/>
          </a:p>
        </p:txBody>
      </p:sp>
      <p:sp>
        <p:nvSpPr>
          <p:cNvPr id="6153" name="Rectangle 11"/>
          <p:cNvSpPr>
            <a:spLocks noChangeArrowheads="1"/>
          </p:cNvSpPr>
          <p:nvPr/>
        </p:nvSpPr>
        <p:spPr bwMode="auto">
          <a:xfrm>
            <a:off x="4181475" y="3138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515616" y="1196752"/>
            <a:ext cx="794481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indent="268288" algn="just">
              <a:spcBef>
                <a:spcPts val="0"/>
              </a:spcBef>
            </a:pPr>
            <a:r>
              <a:rPr lang="uk-UA" b="0" dirty="0">
                <a:cs typeface="Times New Roman" charset="0"/>
              </a:rPr>
              <a:t> Розрізняють три </a:t>
            </a:r>
            <a:r>
              <a:rPr lang="uk-UA" i="1" dirty="0">
                <a:cs typeface="Times New Roman" charset="0"/>
              </a:rPr>
              <a:t>структурні фазові стани</a:t>
            </a:r>
            <a:r>
              <a:rPr lang="uk-UA" dirty="0">
                <a:cs typeface="Times New Roman" charset="0"/>
              </a:rPr>
              <a:t> </a:t>
            </a:r>
            <a:r>
              <a:rPr lang="uk-UA" b="0" dirty="0">
                <a:cs typeface="Times New Roman" charset="0"/>
              </a:rPr>
              <a:t>речовини кристалічний (дальній порядок, у розташуванні молекул  або атомів); аморфний (наявний ближній порядок на відстанях  </a:t>
            </a:r>
            <a:r>
              <a:rPr lang="uk-UA" b="0" dirty="0" err="1">
                <a:cs typeface="Times New Roman" charset="0"/>
              </a:rPr>
              <a:t>співмірних</a:t>
            </a:r>
            <a:r>
              <a:rPr lang="uk-UA" b="0" dirty="0">
                <a:cs typeface="Times New Roman" charset="0"/>
              </a:rPr>
              <a:t> з розмірами молекул) і газоподібний .</a:t>
            </a:r>
          </a:p>
          <a:p>
            <a:pPr lvl="0" indent="268288" algn="just">
              <a:spcBef>
                <a:spcPts val="0"/>
              </a:spcBef>
            </a:pPr>
            <a:r>
              <a:rPr lang="uk-UA" b="0" dirty="0" err="1">
                <a:cs typeface="Times New Roman" charset="0"/>
              </a:rPr>
              <a:t>Газоподібнний</a:t>
            </a:r>
            <a:r>
              <a:rPr lang="uk-UA" b="0" dirty="0">
                <a:cs typeface="Times New Roman" charset="0"/>
              </a:rPr>
              <a:t> агрегатний і фазовий стани практично співпадають.</a:t>
            </a:r>
          </a:p>
          <a:p>
            <a:pPr lvl="0" indent="268288" algn="just">
              <a:spcBef>
                <a:spcPts val="0"/>
              </a:spcBef>
            </a:pPr>
            <a:endParaRPr lang="uk-UA" b="0" dirty="0">
              <a:cs typeface="Times New Roman" charset="0"/>
            </a:endParaRPr>
          </a:p>
          <a:p>
            <a:pPr lvl="0" indent="268288" algn="just">
              <a:spcBef>
                <a:spcPts val="0"/>
              </a:spcBef>
            </a:pPr>
            <a:r>
              <a:rPr lang="uk-UA" b="0" dirty="0">
                <a:cs typeface="Times New Roman" charset="0"/>
              </a:rPr>
              <a:t>Аморфному фазовому стану можуть відповідати твердий (склоподібний) і рідкий (вище  температури плавлення) агрегатні стани.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51520" y="4005064"/>
            <a:ext cx="862838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indent="268288" algn="just">
              <a:spcBef>
                <a:spcPts val="0"/>
              </a:spcBef>
            </a:pPr>
            <a:r>
              <a:rPr lang="uk-UA" i="1" dirty="0">
                <a:cs typeface="Times New Roman" charset="0"/>
              </a:rPr>
              <a:t>З термодинамічної точки зору </a:t>
            </a:r>
            <a:r>
              <a:rPr lang="uk-UA" b="0" dirty="0">
                <a:cs typeface="Times New Roman" charset="0"/>
              </a:rPr>
              <a:t>фазою є сукупність гомогенних елементів гетерогенної системи, відділена від інших частин системи поверхнею розподілу, відрізняється від них складом і термодинамічними характеристиками. </a:t>
            </a:r>
          </a:p>
          <a:p>
            <a:pPr lvl="0" indent="268288" algn="just">
              <a:spcBef>
                <a:spcPts val="0"/>
              </a:spcBef>
            </a:pPr>
            <a:r>
              <a:rPr lang="uk-UA" i="1" dirty="0">
                <a:cs typeface="Times New Roman" charset="0"/>
              </a:rPr>
              <a:t>З точки зору структури </a:t>
            </a:r>
            <a:r>
              <a:rPr lang="uk-UA" b="0" dirty="0">
                <a:cs typeface="Times New Roman" charset="0"/>
              </a:rPr>
              <a:t>фази відрізняються порядком у взаємному розташуванні молекул.</a:t>
            </a:r>
          </a:p>
          <a:p>
            <a:pPr lvl="0" indent="268288" algn="just">
              <a:spcBef>
                <a:spcPts val="0"/>
              </a:spcBef>
            </a:pPr>
            <a:endParaRPr lang="uk-UA" b="0" dirty="0">
              <a:cs typeface="Times New Roman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16632"/>
            <a:ext cx="8136904" cy="4572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Фізичні</a:t>
            </a:r>
            <a:r>
              <a:rPr lang="ru-RU" sz="28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</a:t>
            </a:r>
            <a:r>
              <a:rPr lang="ru-RU" sz="28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релаксаційні</a:t>
            </a:r>
            <a:r>
              <a:rPr lang="ru-RU" sz="28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  <a:r>
              <a:rPr lang="ru-RU" sz="28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стани</a:t>
            </a:r>
            <a:r>
              <a:rPr lang="ru-RU" sz="28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полімерів</a:t>
            </a:r>
            <a:endParaRPr lang="ru-RU" sz="28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50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4963D5B-CD57-4929-B1ED-00212B306E78}" type="slidenum">
              <a:rPr lang="ru-RU"/>
              <a:pPr/>
              <a:t>11</a:t>
            </a:fld>
            <a:endParaRPr lang="ru-RU"/>
          </a:p>
        </p:txBody>
      </p:sp>
      <p:sp>
        <p:nvSpPr>
          <p:cNvPr id="6151" name="Text Box 4"/>
          <p:cNvSpPr txBox="1">
            <a:spLocks noChangeArrowheads="1"/>
          </p:cNvSpPr>
          <p:nvPr/>
        </p:nvSpPr>
        <p:spPr bwMode="auto">
          <a:xfrm>
            <a:off x="323528" y="764704"/>
            <a:ext cx="8534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b="0" dirty="0" err="1">
                <a:cs typeface="Times New Roman" charset="0"/>
              </a:rPr>
              <a:t>Полімери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можуть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знаходитись</a:t>
            </a:r>
            <a:r>
              <a:rPr lang="ru-RU" b="0" dirty="0">
                <a:cs typeface="Times New Roman" charset="0"/>
              </a:rPr>
              <a:t> у </a:t>
            </a:r>
            <a:r>
              <a:rPr lang="ru-RU" b="0" dirty="0" err="1">
                <a:cs typeface="Times New Roman" charset="0"/>
              </a:rPr>
              <a:t>двох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фазових</a:t>
            </a:r>
            <a:r>
              <a:rPr lang="ru-RU" b="0" dirty="0">
                <a:cs typeface="Times New Roman" charset="0"/>
              </a:rPr>
              <a:t> (</a:t>
            </a:r>
            <a:r>
              <a:rPr lang="ru-RU" i="1" dirty="0" err="1">
                <a:cs typeface="Times New Roman" charset="0"/>
              </a:rPr>
              <a:t>аморфне</a:t>
            </a:r>
            <a:r>
              <a:rPr lang="ru-RU" i="1" dirty="0">
                <a:cs typeface="Times New Roman" charset="0"/>
              </a:rPr>
              <a:t> </a:t>
            </a:r>
            <a:r>
              <a:rPr lang="ru-RU" i="1" dirty="0" err="1">
                <a:cs typeface="Times New Roman" charset="0"/>
              </a:rPr>
              <a:t>і</a:t>
            </a:r>
            <a:r>
              <a:rPr lang="ru-RU" i="1" dirty="0">
                <a:cs typeface="Times New Roman" charset="0"/>
              </a:rPr>
              <a:t> </a:t>
            </a:r>
            <a:r>
              <a:rPr lang="ru-RU" i="1" dirty="0" err="1">
                <a:cs typeface="Times New Roman" charset="0"/>
              </a:rPr>
              <a:t>кристалічне</a:t>
            </a:r>
            <a:r>
              <a:rPr lang="ru-RU" b="0" dirty="0">
                <a:cs typeface="Times New Roman" charset="0"/>
              </a:rPr>
              <a:t>)  </a:t>
            </a:r>
            <a:r>
              <a:rPr lang="ru-RU" b="0" dirty="0" err="1">
                <a:cs typeface="Times New Roman" charset="0"/>
              </a:rPr>
              <a:t>і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трьох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релаксаційних</a:t>
            </a:r>
            <a:r>
              <a:rPr lang="ru-RU" b="0" dirty="0">
                <a:cs typeface="Times New Roman" charset="0"/>
              </a:rPr>
              <a:t> (</a:t>
            </a:r>
            <a:r>
              <a:rPr lang="ru-RU" b="0" dirty="0" err="1">
                <a:cs typeface="Times New Roman" charset="0"/>
              </a:rPr>
              <a:t>фізичних</a:t>
            </a:r>
            <a:r>
              <a:rPr lang="ru-RU" b="0" dirty="0">
                <a:cs typeface="Times New Roman" charset="0"/>
              </a:rPr>
              <a:t>) станах </a:t>
            </a:r>
            <a:r>
              <a:rPr lang="ru-RU" i="1" dirty="0" err="1">
                <a:cs typeface="Times New Roman" charset="0"/>
              </a:rPr>
              <a:t>склоподібне</a:t>
            </a:r>
            <a:r>
              <a:rPr lang="ru-RU" i="1" dirty="0">
                <a:cs typeface="Times New Roman" charset="0"/>
              </a:rPr>
              <a:t>, </a:t>
            </a:r>
            <a:r>
              <a:rPr lang="ru-RU" i="1" dirty="0" err="1">
                <a:cs typeface="Times New Roman" charset="0"/>
              </a:rPr>
              <a:t>високоеластичне</a:t>
            </a:r>
            <a:r>
              <a:rPr lang="ru-RU" i="1" dirty="0">
                <a:cs typeface="Times New Roman" charset="0"/>
              </a:rPr>
              <a:t>  та  в</a:t>
            </a:r>
            <a:r>
              <a:rPr lang="en-US" i="1" dirty="0">
                <a:cs typeface="Times New Roman" charset="0"/>
              </a:rPr>
              <a:t>’</a:t>
            </a:r>
            <a:r>
              <a:rPr lang="uk-UA" i="1" dirty="0" err="1">
                <a:cs typeface="Times New Roman" charset="0"/>
              </a:rPr>
              <a:t>язкотекуче</a:t>
            </a:r>
            <a:r>
              <a:rPr lang="ru-RU" i="1" dirty="0">
                <a:cs typeface="Times New Roman" charset="0"/>
              </a:rPr>
              <a:t>).</a:t>
            </a:r>
            <a:r>
              <a:rPr lang="ru-RU" b="0" dirty="0"/>
              <a:t> </a:t>
            </a:r>
          </a:p>
        </p:txBody>
      </p:sp>
      <p:sp>
        <p:nvSpPr>
          <p:cNvPr id="6153" name="Rectangle 11"/>
          <p:cNvSpPr>
            <a:spLocks noChangeArrowheads="1"/>
          </p:cNvSpPr>
          <p:nvPr/>
        </p:nvSpPr>
        <p:spPr bwMode="auto">
          <a:xfrm>
            <a:off x="4181475" y="3138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6154" name="Text Box 13"/>
          <p:cNvSpPr txBox="1">
            <a:spLocks noChangeArrowheads="1"/>
          </p:cNvSpPr>
          <p:nvPr/>
        </p:nvSpPr>
        <p:spPr bwMode="auto">
          <a:xfrm>
            <a:off x="539552" y="4509120"/>
            <a:ext cx="8208912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0" dirty="0"/>
              <a:t> </a:t>
            </a:r>
            <a:r>
              <a:rPr lang="ru-RU" b="0" dirty="0" err="1">
                <a:cs typeface="Times New Roman" charset="0"/>
              </a:rPr>
              <a:t>Особливості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деформації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полімеру</a:t>
            </a:r>
            <a:r>
              <a:rPr lang="ru-RU" b="0" dirty="0">
                <a:cs typeface="Times New Roman" charset="0"/>
              </a:rPr>
              <a:t> у </a:t>
            </a:r>
            <a:r>
              <a:rPr lang="ru-RU" b="0" dirty="0" err="1">
                <a:cs typeface="Times New Roman" charset="0"/>
              </a:rPr>
              <a:t>склоподібному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стані</a:t>
            </a:r>
            <a:r>
              <a:rPr lang="ru-RU" b="0" dirty="0">
                <a:cs typeface="Times New Roman" charset="0"/>
              </a:rPr>
              <a:t>	</a:t>
            </a:r>
          </a:p>
          <a:p>
            <a:pPr algn="just">
              <a:spcBef>
                <a:spcPts val="1200"/>
              </a:spcBef>
            </a:pPr>
            <a:r>
              <a:rPr lang="ru-RU" i="1" dirty="0" err="1">
                <a:cs typeface="Times New Roman" charset="0"/>
              </a:rPr>
              <a:t>Деформація</a:t>
            </a:r>
            <a:r>
              <a:rPr lang="ru-RU" i="1" dirty="0">
                <a:cs typeface="Times New Roman" charset="0"/>
              </a:rPr>
              <a:t> у </a:t>
            </a:r>
            <a:r>
              <a:rPr lang="ru-RU" i="1" dirty="0" err="1">
                <a:cs typeface="Times New Roman" charset="0"/>
              </a:rPr>
              <a:t>склоподібному</a:t>
            </a:r>
            <a:r>
              <a:rPr lang="ru-RU" i="1" dirty="0">
                <a:cs typeface="Times New Roman" charset="0"/>
              </a:rPr>
              <a:t> </a:t>
            </a:r>
            <a:r>
              <a:rPr lang="ru-RU" i="1" dirty="0" err="1">
                <a:cs typeface="Times New Roman" charset="0"/>
              </a:rPr>
              <a:t>стані</a:t>
            </a:r>
            <a:r>
              <a:rPr lang="ru-RU" i="1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має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пружний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оборотний</a:t>
            </a:r>
            <a:r>
              <a:rPr lang="ru-RU" b="0" dirty="0">
                <a:cs typeface="Times New Roman" charset="0"/>
              </a:rPr>
              <a:t> характер, </a:t>
            </a:r>
            <a:r>
              <a:rPr lang="ru-RU" b="0" dirty="0" err="1">
                <a:cs typeface="Times New Roman" charset="0"/>
              </a:rPr>
              <a:t>її</a:t>
            </a:r>
            <a:r>
              <a:rPr lang="ru-RU" b="0" dirty="0">
                <a:cs typeface="Times New Roman" charset="0"/>
              </a:rPr>
              <a:t> величина </a:t>
            </a:r>
            <a:r>
              <a:rPr lang="ru-RU" b="0" dirty="0">
                <a:cs typeface="Times New Roman" charset="0"/>
                <a:sym typeface="Symbol"/>
              </a:rPr>
              <a:t></a:t>
            </a:r>
            <a:r>
              <a:rPr lang="ru-RU" b="0" dirty="0">
                <a:cs typeface="Times New Roman" charset="0"/>
              </a:rPr>
              <a:t> 3-4%, </a:t>
            </a:r>
            <a:r>
              <a:rPr lang="ru-RU" b="0" dirty="0" err="1">
                <a:cs typeface="Times New Roman" charset="0"/>
              </a:rPr>
              <a:t>розвивається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швидко</a:t>
            </a:r>
            <a:r>
              <a:rPr lang="ru-RU" b="0" dirty="0">
                <a:cs typeface="Times New Roman" charset="0"/>
              </a:rPr>
              <a:t>.   </a:t>
            </a:r>
            <a:r>
              <a:rPr lang="ru-RU" b="0" dirty="0" err="1">
                <a:cs typeface="Times New Roman" charset="0"/>
              </a:rPr>
              <a:t>Механізм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деформування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пов</a:t>
            </a:r>
            <a:r>
              <a:rPr lang="en-US" b="0" dirty="0">
                <a:cs typeface="Times New Roman" charset="0"/>
              </a:rPr>
              <a:t>’</a:t>
            </a:r>
            <a:r>
              <a:rPr lang="uk-UA" b="0" dirty="0" err="1">
                <a:cs typeface="Times New Roman" charset="0"/>
              </a:rPr>
              <a:t>язаний</a:t>
            </a:r>
            <a:r>
              <a:rPr lang="uk-UA" b="0" dirty="0">
                <a:cs typeface="Times New Roman" charset="0"/>
              </a:rPr>
              <a:t> зі зміною міжмолекулярних та міжатомних відстаней аналогічно з деформацією низькомолекулярних твердих тіл.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539552" y="1988840"/>
            <a:ext cx="316835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b="0" dirty="0" err="1">
                <a:cs typeface="Times New Roman" charset="0"/>
              </a:rPr>
              <a:t>Термомеханічна</a:t>
            </a:r>
            <a:r>
              <a:rPr lang="ru-RU" b="0" dirty="0">
                <a:cs typeface="Times New Roman" charset="0"/>
              </a:rPr>
              <a:t> крива </a:t>
            </a:r>
            <a:r>
              <a:rPr lang="ru-RU" b="0" dirty="0" err="1">
                <a:cs typeface="Times New Roman" charset="0"/>
              </a:rPr>
              <a:t>лінійного</a:t>
            </a:r>
            <a:r>
              <a:rPr lang="ru-RU" b="0" dirty="0">
                <a:cs typeface="Times New Roman" charset="0"/>
              </a:rPr>
              <a:t> аморфного </a:t>
            </a:r>
            <a:r>
              <a:rPr lang="ru-RU" b="0" dirty="0" err="1">
                <a:cs typeface="Times New Roman" charset="0"/>
              </a:rPr>
              <a:t>полімеру</a:t>
            </a:r>
            <a:r>
              <a:rPr lang="ru-RU" b="0" dirty="0"/>
              <a:t>:     </a:t>
            </a:r>
          </a:p>
          <a:p>
            <a:pPr>
              <a:spcBef>
                <a:spcPts val="0"/>
              </a:spcBef>
            </a:pPr>
            <a:r>
              <a:rPr lang="ru-RU" b="0" dirty="0"/>
              <a:t>                                                    </a:t>
            </a:r>
            <a:r>
              <a:rPr lang="ru-RU" b="0" dirty="0">
                <a:cs typeface="Times New Roman" charset="0"/>
              </a:rPr>
              <a:t>Т</a:t>
            </a:r>
            <a:r>
              <a:rPr lang="ru-RU" b="0" baseline="-30000" dirty="0">
                <a:cs typeface="Times New Roman" charset="0"/>
              </a:rPr>
              <a:t>с</a:t>
            </a:r>
            <a:r>
              <a:rPr lang="ru-RU" b="0" dirty="0">
                <a:cs typeface="Times New Roman" charset="0"/>
              </a:rPr>
              <a:t> – температура </a:t>
            </a:r>
            <a:r>
              <a:rPr lang="ru-RU" b="0" dirty="0" err="1">
                <a:cs typeface="Times New Roman" charset="0"/>
              </a:rPr>
              <a:t>склування</a:t>
            </a:r>
            <a:r>
              <a:rPr lang="ru-RU" b="0" dirty="0">
                <a:cs typeface="Times New Roman" charset="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ru-RU" b="0" dirty="0"/>
              <a:t> </a:t>
            </a:r>
            <a:r>
              <a:rPr lang="ru-RU" b="0" dirty="0" err="1">
                <a:cs typeface="Times New Roman" charset="0"/>
              </a:rPr>
              <a:t>Т</a:t>
            </a:r>
            <a:r>
              <a:rPr lang="ru-RU" b="0" baseline="-30000" dirty="0" err="1">
                <a:cs typeface="Times New Roman" charset="0"/>
              </a:rPr>
              <a:t>т</a:t>
            </a:r>
            <a:r>
              <a:rPr lang="ru-RU" b="0" dirty="0">
                <a:cs typeface="Times New Roman" charset="0"/>
              </a:rPr>
              <a:t> – температура </a:t>
            </a:r>
            <a:r>
              <a:rPr lang="ru-RU" b="0" dirty="0" err="1">
                <a:cs typeface="Times New Roman" charset="0"/>
              </a:rPr>
              <a:t>текучості</a:t>
            </a:r>
            <a:r>
              <a:rPr lang="ru-RU" b="0" dirty="0"/>
              <a:t> </a:t>
            </a:r>
          </a:p>
        </p:txBody>
      </p:sp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700808"/>
            <a:ext cx="4140691" cy="2664296"/>
          </a:xfrm>
          <a:prstGeom prst="rect">
            <a:avLst/>
          </a:prstGeom>
          <a:noFill/>
          <a:ln w="25400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16632"/>
            <a:ext cx="8136904" cy="4572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Фізичні</a:t>
            </a:r>
            <a:r>
              <a:rPr lang="ru-RU" sz="28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</a:t>
            </a:r>
            <a:r>
              <a:rPr lang="ru-RU" sz="28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релаксаційні</a:t>
            </a:r>
            <a:r>
              <a:rPr lang="ru-RU" sz="28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  <a:r>
              <a:rPr lang="ru-RU" sz="28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стани</a:t>
            </a:r>
            <a:r>
              <a:rPr lang="ru-RU" sz="28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полімерів</a:t>
            </a:r>
            <a:endParaRPr lang="ru-RU" sz="28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50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4963D5B-CD57-4929-B1ED-00212B306E78}" type="slidenum">
              <a:rPr lang="ru-RU"/>
              <a:pPr/>
              <a:t>12</a:t>
            </a:fld>
            <a:endParaRPr lang="ru-RU"/>
          </a:p>
        </p:txBody>
      </p:sp>
      <p:sp>
        <p:nvSpPr>
          <p:cNvPr id="6153" name="Rectangle 11"/>
          <p:cNvSpPr>
            <a:spLocks noChangeArrowheads="1"/>
          </p:cNvSpPr>
          <p:nvPr/>
        </p:nvSpPr>
        <p:spPr bwMode="auto">
          <a:xfrm>
            <a:off x="4181475" y="3138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6154" name="Text Box 13"/>
          <p:cNvSpPr txBox="1">
            <a:spLocks noChangeArrowheads="1"/>
          </p:cNvSpPr>
          <p:nvPr/>
        </p:nvSpPr>
        <p:spPr bwMode="auto">
          <a:xfrm>
            <a:off x="755576" y="3861048"/>
            <a:ext cx="7727776" cy="189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0" dirty="0"/>
              <a:t> </a:t>
            </a:r>
            <a:r>
              <a:rPr lang="ru-RU" b="0" dirty="0" err="1"/>
              <a:t>Особливості</a:t>
            </a:r>
            <a:r>
              <a:rPr lang="ru-RU" b="0" dirty="0"/>
              <a:t> </a:t>
            </a:r>
            <a:r>
              <a:rPr lang="ru-RU" b="0" dirty="0" err="1"/>
              <a:t>деформації</a:t>
            </a:r>
            <a:r>
              <a:rPr lang="ru-RU" b="0" dirty="0"/>
              <a:t> </a:t>
            </a:r>
            <a:r>
              <a:rPr lang="ru-RU" b="0" dirty="0" err="1"/>
              <a:t>полімера</a:t>
            </a:r>
            <a:r>
              <a:rPr lang="ru-RU" b="0" dirty="0"/>
              <a:t> у </a:t>
            </a:r>
            <a:r>
              <a:rPr lang="ru-RU" b="0" dirty="0" err="1"/>
              <a:t>високоеластичному</a:t>
            </a:r>
            <a:r>
              <a:rPr lang="ru-RU" b="0" dirty="0"/>
              <a:t> </a:t>
            </a:r>
            <a:r>
              <a:rPr lang="ru-RU" b="0" dirty="0" err="1"/>
              <a:t>стані</a:t>
            </a:r>
            <a:r>
              <a:rPr lang="ru-RU" b="0" dirty="0"/>
              <a:t> 	</a:t>
            </a:r>
          </a:p>
          <a:p>
            <a:pPr algn="ctr">
              <a:spcBef>
                <a:spcPct val="50000"/>
              </a:spcBef>
            </a:pPr>
            <a:endParaRPr lang="ru-RU" b="0" dirty="0"/>
          </a:p>
          <a:p>
            <a:pPr algn="just">
              <a:spcBef>
                <a:spcPts val="0"/>
              </a:spcBef>
            </a:pPr>
            <a:r>
              <a:rPr lang="ru-RU" i="1" dirty="0" err="1"/>
              <a:t>Деформація</a:t>
            </a:r>
            <a:r>
              <a:rPr lang="ru-RU" i="1" dirty="0"/>
              <a:t> у </a:t>
            </a:r>
            <a:r>
              <a:rPr lang="ru-RU" i="1" dirty="0" err="1"/>
              <a:t>високоеластичному</a:t>
            </a:r>
            <a:r>
              <a:rPr lang="ru-RU" i="1" dirty="0"/>
              <a:t> </a:t>
            </a:r>
            <a:r>
              <a:rPr lang="ru-RU" i="1" dirty="0" err="1"/>
              <a:t>стані</a:t>
            </a:r>
            <a:r>
              <a:rPr lang="ru-RU" i="1" dirty="0"/>
              <a:t> </a:t>
            </a:r>
            <a:r>
              <a:rPr lang="ru-RU" i="1" dirty="0" err="1"/>
              <a:t>оборотна</a:t>
            </a:r>
            <a:r>
              <a:rPr lang="ru-RU" i="1" dirty="0"/>
              <a:t>, </a:t>
            </a:r>
            <a:r>
              <a:rPr lang="ru-RU" b="0" dirty="0"/>
              <a:t>величина </a:t>
            </a:r>
            <a:r>
              <a:rPr lang="ru-RU" b="0" dirty="0" err="1"/>
              <a:t>деформації</a:t>
            </a:r>
            <a:r>
              <a:rPr lang="ru-RU" b="0" dirty="0"/>
              <a:t> </a:t>
            </a:r>
            <a:r>
              <a:rPr lang="ru-RU" b="0" dirty="0" err="1"/>
              <a:t>складає</a:t>
            </a:r>
            <a:r>
              <a:rPr lang="ru-RU" b="0" dirty="0"/>
              <a:t>  десятки </a:t>
            </a:r>
            <a:r>
              <a:rPr lang="ru-RU" b="0" dirty="0" err="1"/>
              <a:t>і</a:t>
            </a:r>
            <a:r>
              <a:rPr lang="ru-RU" b="0" dirty="0"/>
              <a:t> </a:t>
            </a:r>
            <a:r>
              <a:rPr lang="ru-RU" b="0" dirty="0" err="1"/>
              <a:t>сотні</a:t>
            </a:r>
            <a:r>
              <a:rPr lang="ru-RU" b="0" dirty="0"/>
              <a:t> </a:t>
            </a:r>
            <a:r>
              <a:rPr lang="ru-RU" b="0" dirty="0" err="1"/>
              <a:t>відсотків</a:t>
            </a:r>
            <a:r>
              <a:rPr lang="ru-RU" b="0" dirty="0"/>
              <a:t>.   </a:t>
            </a:r>
            <a:r>
              <a:rPr lang="ru-RU" b="0" dirty="0" err="1"/>
              <a:t>Механізм</a:t>
            </a:r>
            <a:r>
              <a:rPr lang="ru-RU" b="0" dirty="0"/>
              <a:t> </a:t>
            </a:r>
            <a:r>
              <a:rPr lang="ru-RU" b="0" dirty="0" err="1"/>
              <a:t>деформування</a:t>
            </a:r>
            <a:r>
              <a:rPr lang="ru-RU" b="0" dirty="0"/>
              <a:t> </a:t>
            </a:r>
            <a:r>
              <a:rPr lang="ru-RU" b="0" dirty="0" err="1"/>
              <a:t>пов</a:t>
            </a:r>
            <a:r>
              <a:rPr lang="en-US" b="0" dirty="0"/>
              <a:t>’</a:t>
            </a:r>
            <a:r>
              <a:rPr lang="uk-UA" b="0" dirty="0" err="1"/>
              <a:t>язаний</a:t>
            </a:r>
            <a:r>
              <a:rPr lang="uk-UA" b="0" dirty="0"/>
              <a:t> зі зміною </a:t>
            </a:r>
            <a:r>
              <a:rPr lang="ru-RU" b="0" dirty="0" err="1"/>
              <a:t>форми</a:t>
            </a:r>
            <a:r>
              <a:rPr lang="ru-RU" b="0" dirty="0"/>
              <a:t> макромолекул в </a:t>
            </a:r>
            <a:r>
              <a:rPr lang="ru-RU" b="0" dirty="0" err="1"/>
              <a:t>результаті</a:t>
            </a:r>
            <a:r>
              <a:rPr lang="ru-RU" b="0" dirty="0"/>
              <a:t> </a:t>
            </a:r>
            <a:r>
              <a:rPr lang="ru-RU" b="0" dirty="0" err="1"/>
              <a:t>руху</a:t>
            </a:r>
            <a:r>
              <a:rPr lang="ru-RU" b="0" dirty="0"/>
              <a:t> </a:t>
            </a:r>
            <a:r>
              <a:rPr lang="ru-RU" b="0" dirty="0" err="1"/>
              <a:t>сегментів</a:t>
            </a:r>
            <a:r>
              <a:rPr lang="ru-RU" b="0" dirty="0"/>
              <a:t>.  </a:t>
            </a:r>
            <a:r>
              <a:rPr lang="ru-RU" b="0" dirty="0" err="1"/>
              <a:t>Розвивається</a:t>
            </a:r>
            <a:r>
              <a:rPr lang="ru-RU" b="0" dirty="0"/>
              <a:t> у </a:t>
            </a:r>
            <a:r>
              <a:rPr lang="ru-RU" b="0" dirty="0" err="1"/>
              <a:t>часі</a:t>
            </a:r>
            <a:r>
              <a:rPr lang="ru-RU" b="0" dirty="0"/>
              <a:t>.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395536" y="1988840"/>
            <a:ext cx="316835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b="0" dirty="0" err="1">
                <a:cs typeface="Times New Roman" charset="0"/>
              </a:rPr>
              <a:t>Термомеханічна</a:t>
            </a:r>
            <a:r>
              <a:rPr lang="ru-RU" b="0" dirty="0">
                <a:cs typeface="Times New Roman" charset="0"/>
              </a:rPr>
              <a:t> крива </a:t>
            </a:r>
            <a:r>
              <a:rPr lang="ru-RU" b="0" dirty="0" err="1">
                <a:cs typeface="Times New Roman" charset="0"/>
              </a:rPr>
              <a:t>лінійного</a:t>
            </a:r>
            <a:r>
              <a:rPr lang="ru-RU" b="0" dirty="0">
                <a:cs typeface="Times New Roman" charset="0"/>
              </a:rPr>
              <a:t> аморфного </a:t>
            </a:r>
            <a:r>
              <a:rPr lang="ru-RU" b="0" dirty="0" err="1">
                <a:cs typeface="Times New Roman" charset="0"/>
              </a:rPr>
              <a:t>полімеру</a:t>
            </a:r>
            <a:r>
              <a:rPr lang="ru-RU" b="0" dirty="0"/>
              <a:t>:</a:t>
            </a:r>
          </a:p>
        </p:txBody>
      </p:sp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1124744"/>
            <a:ext cx="4087945" cy="2630357"/>
          </a:xfrm>
          <a:prstGeom prst="rect">
            <a:avLst/>
          </a:prstGeom>
          <a:noFill/>
          <a:ln w="25400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16632"/>
            <a:ext cx="8136904" cy="4572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Фізичні</a:t>
            </a:r>
            <a:r>
              <a:rPr lang="ru-RU" sz="28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</a:t>
            </a:r>
            <a:r>
              <a:rPr lang="ru-RU" sz="28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релаксаційні</a:t>
            </a:r>
            <a:r>
              <a:rPr lang="ru-RU" sz="28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  <a:r>
              <a:rPr lang="ru-RU" sz="28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стани</a:t>
            </a:r>
            <a:r>
              <a:rPr lang="ru-RU" sz="28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полімерів</a:t>
            </a:r>
            <a:endParaRPr lang="ru-RU" sz="28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50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4963D5B-CD57-4929-B1ED-00212B306E78}" type="slidenum">
              <a:rPr lang="ru-RU"/>
              <a:pPr/>
              <a:t>13</a:t>
            </a:fld>
            <a:endParaRPr lang="ru-RU"/>
          </a:p>
        </p:txBody>
      </p:sp>
      <p:sp>
        <p:nvSpPr>
          <p:cNvPr id="6153" name="Rectangle 11"/>
          <p:cNvSpPr>
            <a:spLocks noChangeArrowheads="1"/>
          </p:cNvSpPr>
          <p:nvPr/>
        </p:nvSpPr>
        <p:spPr bwMode="auto">
          <a:xfrm>
            <a:off x="4181475" y="3138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6154" name="Text Box 13"/>
          <p:cNvSpPr txBox="1">
            <a:spLocks noChangeArrowheads="1"/>
          </p:cNvSpPr>
          <p:nvPr/>
        </p:nvSpPr>
        <p:spPr bwMode="auto">
          <a:xfrm>
            <a:off x="971600" y="3717032"/>
            <a:ext cx="7704856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ru-RU" sz="1600" b="0" dirty="0"/>
              <a:t> </a:t>
            </a:r>
            <a:r>
              <a:rPr lang="ru-RU" b="0" dirty="0" err="1"/>
              <a:t>Особливості</a:t>
            </a:r>
            <a:r>
              <a:rPr lang="ru-RU" b="0" dirty="0"/>
              <a:t> </a:t>
            </a:r>
            <a:r>
              <a:rPr lang="ru-RU" b="0" dirty="0" err="1"/>
              <a:t>деформації</a:t>
            </a:r>
            <a:r>
              <a:rPr lang="ru-RU" b="0" dirty="0"/>
              <a:t> </a:t>
            </a:r>
            <a:r>
              <a:rPr lang="ru-RU" b="0" dirty="0" err="1"/>
              <a:t>полімера</a:t>
            </a:r>
            <a:r>
              <a:rPr lang="ru-RU" b="0" dirty="0"/>
              <a:t> у в</a:t>
            </a:r>
            <a:r>
              <a:rPr lang="en-US" b="0" dirty="0"/>
              <a:t>’</a:t>
            </a:r>
            <a:r>
              <a:rPr lang="uk-UA" b="0" dirty="0" err="1"/>
              <a:t>язкотекуч</a:t>
            </a:r>
            <a:r>
              <a:rPr lang="ru-RU" b="0" dirty="0" err="1"/>
              <a:t>ому</a:t>
            </a:r>
            <a:r>
              <a:rPr lang="ru-RU" b="0" dirty="0"/>
              <a:t> </a:t>
            </a:r>
            <a:r>
              <a:rPr lang="ru-RU" b="0" dirty="0" err="1"/>
              <a:t>стані</a:t>
            </a:r>
            <a:r>
              <a:rPr lang="ru-RU" b="0" dirty="0"/>
              <a:t> 	</a:t>
            </a:r>
          </a:p>
          <a:p>
            <a:pPr algn="just">
              <a:spcBef>
                <a:spcPts val="1200"/>
              </a:spcBef>
            </a:pPr>
            <a:r>
              <a:rPr lang="ru-RU" i="1" dirty="0" err="1"/>
              <a:t>Деформація</a:t>
            </a:r>
            <a:r>
              <a:rPr lang="ru-RU" i="1" dirty="0"/>
              <a:t> у </a:t>
            </a:r>
            <a:r>
              <a:rPr lang="ru-RU" i="1" dirty="0">
                <a:cs typeface="Times New Roman" charset="0"/>
              </a:rPr>
              <a:t>в</a:t>
            </a:r>
            <a:r>
              <a:rPr lang="en-US" i="1" dirty="0">
                <a:cs typeface="Times New Roman" charset="0"/>
              </a:rPr>
              <a:t>’</a:t>
            </a:r>
            <a:r>
              <a:rPr lang="uk-UA" i="1" dirty="0" err="1">
                <a:cs typeface="Times New Roman" charset="0"/>
              </a:rPr>
              <a:t>язкотекуч</a:t>
            </a:r>
            <a:r>
              <a:rPr lang="ru-RU" i="1" dirty="0" err="1"/>
              <a:t>ому</a:t>
            </a:r>
            <a:r>
              <a:rPr lang="ru-RU" i="1" dirty="0"/>
              <a:t> </a:t>
            </a:r>
            <a:r>
              <a:rPr lang="ru-RU" i="1" dirty="0" err="1"/>
              <a:t>стані</a:t>
            </a:r>
            <a:r>
              <a:rPr lang="ru-RU" i="1" dirty="0"/>
              <a:t> </a:t>
            </a:r>
            <a:r>
              <a:rPr lang="ru-RU" i="1" dirty="0" err="1"/>
              <a:t>необоротна</a:t>
            </a:r>
            <a:r>
              <a:rPr lang="ru-RU" i="1" dirty="0"/>
              <a:t>.  </a:t>
            </a:r>
            <a:r>
              <a:rPr lang="ru-RU" b="0" dirty="0" err="1"/>
              <a:t>Розвиток</a:t>
            </a:r>
            <a:r>
              <a:rPr lang="ru-RU" b="0" dirty="0"/>
              <a:t> </a:t>
            </a:r>
            <a:r>
              <a:rPr lang="ru-RU" b="0" dirty="0" err="1"/>
              <a:t>необоротних</a:t>
            </a:r>
            <a:r>
              <a:rPr lang="ru-RU" i="1" dirty="0"/>
              <a:t> </a:t>
            </a:r>
            <a:r>
              <a:rPr lang="ru-RU" b="0" dirty="0" err="1"/>
              <a:t>деформацій</a:t>
            </a:r>
            <a:r>
              <a:rPr lang="ru-RU" b="0" dirty="0"/>
              <a:t> </a:t>
            </a:r>
            <a:r>
              <a:rPr lang="ru-RU" b="0" dirty="0" err="1"/>
              <a:t>пов</a:t>
            </a:r>
            <a:r>
              <a:rPr lang="en-US" b="0" dirty="0"/>
              <a:t>’</a:t>
            </a:r>
            <a:r>
              <a:rPr lang="uk-UA" b="0" dirty="0" err="1"/>
              <a:t>язаний</a:t>
            </a:r>
            <a:r>
              <a:rPr lang="uk-UA" b="0" dirty="0"/>
              <a:t> зі рухом макромолекул як окремих кінетичних одиниць.</a:t>
            </a:r>
            <a:endParaRPr lang="ru-RU" b="0" dirty="0"/>
          </a:p>
          <a:p>
            <a:pPr algn="just">
              <a:spcBef>
                <a:spcPts val="0"/>
              </a:spcBef>
            </a:pPr>
            <a:r>
              <a:rPr lang="ru-RU" b="0" dirty="0" err="1"/>
              <a:t>Необоротна</a:t>
            </a:r>
            <a:r>
              <a:rPr lang="ru-RU" b="0" dirty="0"/>
              <a:t> </a:t>
            </a:r>
            <a:r>
              <a:rPr lang="ru-RU" b="0" dirty="0" err="1"/>
              <a:t>деформація</a:t>
            </a:r>
            <a:r>
              <a:rPr lang="ru-RU" b="0" dirty="0"/>
              <a:t> </a:t>
            </a:r>
            <a:r>
              <a:rPr lang="ru-RU" b="0" dirty="0" err="1"/>
              <a:t>супроводжується</a:t>
            </a:r>
            <a:r>
              <a:rPr lang="ru-RU" b="0" dirty="0"/>
              <a:t> </a:t>
            </a:r>
            <a:r>
              <a:rPr lang="ru-RU" b="0" dirty="0" err="1"/>
              <a:t>також</a:t>
            </a:r>
            <a:r>
              <a:rPr lang="ru-RU" b="0" dirty="0"/>
              <a:t> </a:t>
            </a:r>
            <a:r>
              <a:rPr lang="ru-RU" b="0" dirty="0" err="1"/>
              <a:t>пружною</a:t>
            </a:r>
            <a:r>
              <a:rPr lang="ru-RU" b="0" dirty="0"/>
              <a:t> та </a:t>
            </a:r>
            <a:r>
              <a:rPr lang="ru-RU" b="0" dirty="0" err="1"/>
              <a:t>високоеластиною</a:t>
            </a:r>
            <a:r>
              <a:rPr lang="ru-RU" b="0" dirty="0"/>
              <a:t> </a:t>
            </a:r>
            <a:r>
              <a:rPr lang="ru-RU" b="0" dirty="0" err="1"/>
              <a:t>деформаціями</a:t>
            </a:r>
            <a:r>
              <a:rPr lang="ru-RU" b="0" dirty="0"/>
              <a:t>.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899592" y="1628800"/>
            <a:ext cx="316835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b="0" dirty="0" err="1">
                <a:cs typeface="Times New Roman" charset="0"/>
              </a:rPr>
              <a:t>Термомеханічна</a:t>
            </a:r>
            <a:r>
              <a:rPr lang="ru-RU" b="0" dirty="0">
                <a:cs typeface="Times New Roman" charset="0"/>
              </a:rPr>
              <a:t> крива </a:t>
            </a:r>
            <a:r>
              <a:rPr lang="ru-RU" b="0" dirty="0" err="1">
                <a:cs typeface="Times New Roman" charset="0"/>
              </a:rPr>
              <a:t>лінійного</a:t>
            </a:r>
            <a:r>
              <a:rPr lang="ru-RU" b="0" dirty="0">
                <a:cs typeface="Times New Roman" charset="0"/>
              </a:rPr>
              <a:t> аморфного </a:t>
            </a:r>
            <a:r>
              <a:rPr lang="ru-RU" b="0" dirty="0" err="1">
                <a:cs typeface="Times New Roman" charset="0"/>
              </a:rPr>
              <a:t>полімеру</a:t>
            </a:r>
            <a:r>
              <a:rPr lang="ru-RU" b="0" dirty="0"/>
              <a:t>:</a:t>
            </a:r>
          </a:p>
        </p:txBody>
      </p:sp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1124744"/>
            <a:ext cx="3960440" cy="2548315"/>
          </a:xfrm>
          <a:prstGeom prst="rect">
            <a:avLst/>
          </a:prstGeom>
          <a:noFill/>
          <a:ln w="25400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6" name="Rectangle 14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Основні</a:t>
            </a:r>
            <a:r>
              <a:rPr lang="ru-RU" sz="36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ru-RU" sz="36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поняття</a:t>
            </a:r>
            <a:endParaRPr lang="ru-RU" sz="36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30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4505C6E-7213-4CD3-9743-357F3F711B9D}" type="slidenum">
              <a:rPr lang="ru-RU"/>
              <a:pPr/>
              <a:t>2</a:t>
            </a:fld>
            <a:endParaRPr lang="ru-RU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0" y="4300538"/>
          <a:ext cx="1143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2" imgW="114151" imgH="215619" progId="Equation.3">
                  <p:embed/>
                </p:oleObj>
              </mc:Choice>
              <mc:Fallback>
                <p:oleObj r:id="rId2" imgW="114151" imgH="21561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300538"/>
                        <a:ext cx="1143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539750" y="908050"/>
            <a:ext cx="8154988" cy="674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0850" algn="just">
              <a:tabLst>
                <a:tab pos="450850" algn="l"/>
              </a:tabLst>
            </a:pPr>
            <a:r>
              <a:rPr lang="ru-RU" i="1" u="sng">
                <a:cs typeface="Times New Roman" charset="0"/>
              </a:rPr>
              <a:t>Релаксація</a:t>
            </a:r>
            <a:r>
              <a:rPr lang="ru-RU" i="1">
                <a:cs typeface="Times New Roman" charset="0"/>
              </a:rPr>
              <a:t> – </a:t>
            </a:r>
            <a:r>
              <a:rPr lang="ru-RU" b="0">
                <a:cs typeface="Times New Roman" charset="0"/>
              </a:rPr>
              <a:t>перехід системы від нерівноважного до рівноважного стану в результаті рухливості кінетичних одиниць.</a:t>
            </a:r>
          </a:p>
          <a:p>
            <a:pPr indent="450850" algn="just" eaLnBrk="0" hangingPunct="0">
              <a:tabLst>
                <a:tab pos="450850" algn="l"/>
              </a:tabLst>
            </a:pPr>
            <a:r>
              <a:rPr lang="ru-RU" b="0">
                <a:cs typeface="Times New Roman" charset="0"/>
              </a:rPr>
              <a:t>Типи кінетичних одиниць у полімерах: </a:t>
            </a:r>
            <a:r>
              <a:rPr lang="ru-RU" b="0"/>
              <a:t>атоми, групи атомів, елементарні ланки, групи елементарних ланок, сегменти, макромолекули, групи макромолекул. </a:t>
            </a:r>
            <a:r>
              <a:rPr lang="ru-RU" b="0">
                <a:cs typeface="Times New Roman" charset="0"/>
              </a:rPr>
              <a:t> </a:t>
            </a:r>
          </a:p>
          <a:p>
            <a:pPr indent="450850" algn="just" eaLnBrk="0" hangingPunct="0">
              <a:tabLst>
                <a:tab pos="450850" algn="l"/>
              </a:tabLst>
            </a:pPr>
            <a:r>
              <a:rPr lang="ru-RU" b="0">
                <a:cs typeface="Times New Roman" charset="0"/>
              </a:rPr>
              <a:t>Приклади  релаксаційних процесів: ориентація диполів під пливом електричного або магнітного поля (намагнічування, статичний електричний заряд), теплове розширення, деформація полимерів та ін. </a:t>
            </a:r>
          </a:p>
          <a:p>
            <a:pPr indent="450850" algn="just" eaLnBrk="0" hangingPunct="0">
              <a:tabLst>
                <a:tab pos="450850" algn="l"/>
              </a:tabLst>
            </a:pPr>
            <a:endParaRPr lang="ru-RU" b="0">
              <a:cs typeface="Times New Roman" charset="0"/>
            </a:endParaRPr>
          </a:p>
          <a:p>
            <a:pPr indent="450850" algn="just" eaLnBrk="0" hangingPunct="0">
              <a:tabLst>
                <a:tab pos="450850" algn="l"/>
              </a:tabLst>
            </a:pPr>
            <a:r>
              <a:rPr lang="ru-RU" b="0">
                <a:cs typeface="Times New Roman" charset="0"/>
              </a:rPr>
              <a:t>Елементарний релаксаційний процес можна описати як:</a:t>
            </a:r>
          </a:p>
          <a:p>
            <a:pPr indent="450850" algn="just" eaLnBrk="0" hangingPunct="0">
              <a:tabLst>
                <a:tab pos="450850" algn="l"/>
              </a:tabLst>
            </a:pPr>
            <a:endParaRPr lang="uk-UA" b="0">
              <a:cs typeface="Times New Roman" charset="0"/>
            </a:endParaRPr>
          </a:p>
          <a:p>
            <a:pPr indent="450850" algn="just" eaLnBrk="0" hangingPunct="0">
              <a:tabLst>
                <a:tab pos="450850" algn="l"/>
              </a:tabLst>
            </a:pPr>
            <a:r>
              <a:rPr lang="uk-UA" b="0">
                <a:cs typeface="Times New Roman" charset="0"/>
              </a:rPr>
              <a:t>                                                                           </a:t>
            </a:r>
            <a:r>
              <a:rPr lang="ru-RU" b="0">
                <a:cs typeface="Times New Roman" charset="0"/>
              </a:rPr>
              <a:t>де </a:t>
            </a:r>
          </a:p>
          <a:p>
            <a:pPr indent="450850" algn="just" eaLnBrk="0" hangingPunct="0">
              <a:tabLst>
                <a:tab pos="450850" algn="l"/>
              </a:tabLst>
            </a:pPr>
            <a:r>
              <a:rPr lang="ru-RU" b="0">
                <a:cs typeface="Times New Roman" charset="0"/>
                <a:sym typeface="Symbol" pitchFamily="18" charset="2"/>
              </a:rPr>
              <a:t></a:t>
            </a:r>
            <a:r>
              <a:rPr lang="ru-RU" b="0">
                <a:cs typeface="Times New Roman" charset="0"/>
              </a:rPr>
              <a:t>Х    -відхилення  деякої характеристики від її рівноважного значення в момент t,  </a:t>
            </a:r>
            <a:r>
              <a:rPr lang="ru-RU" b="0"/>
              <a:t> </a:t>
            </a:r>
          </a:p>
          <a:p>
            <a:pPr indent="450850" algn="just" eaLnBrk="0" hangingPunct="0">
              <a:tabLst>
                <a:tab pos="450850" algn="l"/>
              </a:tabLst>
            </a:pPr>
            <a:r>
              <a:rPr lang="ru-RU" b="0">
                <a:cs typeface="Times New Roman" charset="0"/>
                <a:sym typeface="Symbol" pitchFamily="18" charset="2"/>
              </a:rPr>
              <a:t>Х</a:t>
            </a:r>
            <a:r>
              <a:rPr lang="ru-RU" b="0" baseline="-25000">
                <a:cs typeface="Times New Roman" charset="0"/>
                <a:sym typeface="Symbol" pitchFamily="18" charset="2"/>
              </a:rPr>
              <a:t>0</a:t>
            </a:r>
            <a:r>
              <a:rPr lang="ru-RU" b="0">
                <a:cs typeface="Times New Roman" charset="0"/>
                <a:sym typeface="Symbol" pitchFamily="18" charset="2"/>
              </a:rPr>
              <a:t></a:t>
            </a:r>
            <a:r>
              <a:rPr lang="ru-RU" b="0">
                <a:cs typeface="Times New Roman" charset="0"/>
              </a:rPr>
              <a:t>- величина відхилення значення характеристики від рівноважного в момент t=0, </a:t>
            </a:r>
          </a:p>
          <a:p>
            <a:pPr indent="450850" algn="just" eaLnBrk="0" hangingPunct="0">
              <a:tabLst>
                <a:tab pos="450850" algn="l"/>
              </a:tabLst>
            </a:pPr>
            <a:r>
              <a:rPr lang="ru-RU" b="0" i="1">
                <a:cs typeface="Times New Roman" charset="0"/>
                <a:sym typeface="Symbol" pitchFamily="18" charset="2"/>
              </a:rPr>
              <a:t>        </a:t>
            </a:r>
            <a:r>
              <a:rPr lang="ru-RU" b="0" i="1">
                <a:cs typeface="Times New Roman" charset="0"/>
              </a:rPr>
              <a:t>- </a:t>
            </a:r>
            <a:r>
              <a:rPr lang="ru-RU" b="0">
                <a:cs typeface="Times New Roman" charset="0"/>
              </a:rPr>
              <a:t>час релаксації, який характеризує швидкість релаксаційного процесу.</a:t>
            </a:r>
          </a:p>
          <a:p>
            <a:pPr indent="450850" algn="just" eaLnBrk="0" hangingPunct="0">
              <a:buFont typeface="Symbol" pitchFamily="18" charset="2"/>
              <a:buChar char="t"/>
              <a:tabLst>
                <a:tab pos="450850" algn="l"/>
              </a:tabLst>
            </a:pPr>
            <a:endParaRPr lang="uk-UA" b="0">
              <a:cs typeface="Times New Roman" charset="0"/>
            </a:endParaRPr>
          </a:p>
          <a:p>
            <a:pPr indent="450850" algn="just" eaLnBrk="0" hangingPunct="0">
              <a:buFont typeface="Symbol" pitchFamily="18" charset="2"/>
              <a:buChar char="t"/>
              <a:tabLst>
                <a:tab pos="450850" algn="l"/>
              </a:tabLst>
            </a:pPr>
            <a:endParaRPr lang="ru-RU" b="0">
              <a:cs typeface="Times New Roman" charset="0"/>
            </a:endParaRPr>
          </a:p>
          <a:p>
            <a:pPr indent="450850" algn="just" eaLnBrk="0" hangingPunct="0">
              <a:tabLst>
                <a:tab pos="450850" algn="l"/>
              </a:tabLst>
            </a:pPr>
            <a:endParaRPr lang="ru-RU" b="0">
              <a:cs typeface="Times New Roman" charset="0"/>
            </a:endParaRPr>
          </a:p>
          <a:p>
            <a:pPr indent="450850" algn="just" eaLnBrk="0" hangingPunct="0">
              <a:tabLst>
                <a:tab pos="450850" algn="l"/>
              </a:tabLst>
            </a:pPr>
            <a:endParaRPr lang="uk-UA" b="0">
              <a:cs typeface="Times New Roman" charset="0"/>
            </a:endParaRPr>
          </a:p>
          <a:p>
            <a:pPr indent="450850" algn="just" eaLnBrk="0" hangingPunct="0">
              <a:tabLst>
                <a:tab pos="450850" algn="l"/>
              </a:tabLst>
            </a:pPr>
            <a:endParaRPr lang="uk-UA" b="0">
              <a:cs typeface="Times New Roman" charset="0"/>
            </a:endParaRPr>
          </a:p>
          <a:p>
            <a:pPr indent="450850" algn="just" eaLnBrk="0" hangingPunct="0">
              <a:tabLst>
                <a:tab pos="450850" algn="l"/>
              </a:tabLst>
            </a:pPr>
            <a:endParaRPr lang="ru-RU" b="0">
              <a:cs typeface="Times New Roman" charset="0"/>
            </a:endParaRPr>
          </a:p>
          <a:p>
            <a:pPr indent="450850" eaLnBrk="0" hangingPunct="0">
              <a:tabLst>
                <a:tab pos="450850" algn="l"/>
              </a:tabLst>
            </a:pPr>
            <a:endParaRPr lang="ru-RU" b="0"/>
          </a:p>
        </p:txBody>
      </p:sp>
      <p:graphicFrame>
        <p:nvGraphicFramePr>
          <p:cNvPr id="1027" name="Object 7"/>
          <p:cNvGraphicFramePr>
            <a:graphicFrameLocks noChangeAspect="1"/>
          </p:cNvGraphicFramePr>
          <p:nvPr/>
        </p:nvGraphicFramePr>
        <p:xfrm>
          <a:off x="0" y="4300538"/>
          <a:ext cx="1143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r:id="rId2" imgW="114151" imgH="215619" progId="Equation.3">
                  <p:embed/>
                </p:oleObj>
              </mc:Choice>
              <mc:Fallback>
                <p:oleObj r:id="rId2" imgW="114151" imgH="21561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300538"/>
                        <a:ext cx="1143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3276600" y="3716338"/>
          <a:ext cx="16652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5" imgW="901440" imgH="355320" progId="">
                  <p:embed/>
                </p:oleObj>
              </mc:Choice>
              <mc:Fallback>
                <p:oleObj name="Equation" r:id="rId5" imgW="901440" imgH="35532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716338"/>
                        <a:ext cx="1665288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Загальні</a:t>
            </a:r>
            <a:r>
              <a:rPr lang="ru-RU" sz="36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закономірності</a:t>
            </a:r>
            <a:r>
              <a:rPr lang="ru-RU" sz="36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релаксації</a:t>
            </a:r>
            <a:endParaRPr lang="ru-RU" sz="36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5"/>
            <a:ext cx="8229600" cy="201622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800" dirty="0" err="1"/>
              <a:t>Перехід</a:t>
            </a:r>
            <a:r>
              <a:rPr lang="ru-RU" sz="1800" dirty="0"/>
              <a:t> </a:t>
            </a:r>
            <a:r>
              <a:rPr lang="ru-RU" sz="1800" dirty="0" err="1"/>
              <a:t>будь-яких</a:t>
            </a:r>
            <a:r>
              <a:rPr lang="ru-RU" sz="1800" dirty="0"/>
              <a:t> </a:t>
            </a:r>
            <a:r>
              <a:rPr lang="ru-RU" sz="1800" dirty="0" err="1"/>
              <a:t>системи</a:t>
            </a:r>
            <a:r>
              <a:rPr lang="ru-RU" sz="1800" dirty="0"/>
              <a:t> </a:t>
            </a:r>
            <a:r>
              <a:rPr lang="ru-RU" sz="1800" dirty="0" err="1"/>
              <a:t>з</a:t>
            </a:r>
            <a:r>
              <a:rPr lang="ru-RU" sz="1800" dirty="0"/>
              <a:t> </a:t>
            </a:r>
            <a:r>
              <a:rPr lang="ru-RU" sz="1800" dirty="0" err="1"/>
              <a:t>нерівноважного</a:t>
            </a:r>
            <a:r>
              <a:rPr lang="ru-RU" sz="1800" dirty="0"/>
              <a:t> стану до </a:t>
            </a:r>
            <a:r>
              <a:rPr lang="ru-RU" sz="1800" dirty="0" err="1"/>
              <a:t>рівноважного</a:t>
            </a:r>
            <a:r>
              <a:rPr lang="ru-RU" sz="1800" dirty="0"/>
              <a:t> - </a:t>
            </a:r>
            <a:r>
              <a:rPr lang="ru-RU" sz="1800" dirty="0" err="1"/>
              <a:t>релаксація</a:t>
            </a:r>
            <a:r>
              <a:rPr lang="ru-RU" sz="1800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/>
              <a:t>Для </a:t>
            </a:r>
            <a:r>
              <a:rPr lang="ru-RU" sz="1800" dirty="0" err="1"/>
              <a:t>простих</a:t>
            </a:r>
            <a:r>
              <a:rPr lang="ru-RU" sz="1800" dirty="0"/>
              <a:t> систем </a:t>
            </a:r>
            <a:r>
              <a:rPr lang="ru-RU" sz="1800" dirty="0" err="1"/>
              <a:t>швидкість</a:t>
            </a:r>
            <a:r>
              <a:rPr lang="ru-RU" sz="1800" dirty="0"/>
              <a:t> </a:t>
            </a:r>
            <a:r>
              <a:rPr lang="ru-RU" sz="1800" dirty="0" err="1"/>
              <a:t>наближення</a:t>
            </a:r>
            <a:r>
              <a:rPr lang="ru-RU" sz="1800" dirty="0"/>
              <a:t>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рівноваги</a:t>
            </a:r>
            <a:r>
              <a:rPr lang="ru-RU" sz="1800" dirty="0"/>
              <a:t> </a:t>
            </a:r>
            <a:r>
              <a:rPr lang="ru-RU" sz="1800" dirty="0" err="1"/>
              <a:t>пропорційна</a:t>
            </a:r>
            <a:r>
              <a:rPr lang="ru-RU" sz="1800" dirty="0"/>
              <a:t> </a:t>
            </a:r>
            <a:r>
              <a:rPr lang="ru-RU" sz="1800" dirty="0" err="1"/>
              <a:t>відхиленню</a:t>
            </a:r>
            <a:r>
              <a:rPr lang="ru-RU" sz="1800" dirty="0"/>
              <a:t> </a:t>
            </a:r>
            <a:r>
              <a:rPr lang="ru-RU" sz="1800" dirty="0" err="1"/>
              <a:t>від</a:t>
            </a:r>
            <a:r>
              <a:rPr lang="ru-RU" sz="1800" dirty="0"/>
              <a:t> </a:t>
            </a:r>
            <a:r>
              <a:rPr lang="ru-RU" sz="1800" dirty="0" err="1"/>
              <a:t>рівноважного</a:t>
            </a:r>
            <a:r>
              <a:rPr lang="ru-RU" sz="1800" dirty="0"/>
              <a:t> стану </a:t>
            </a:r>
          </a:p>
          <a:p>
            <a:pPr>
              <a:buNone/>
            </a:pPr>
            <a:r>
              <a:rPr lang="ru-RU" sz="1800" dirty="0" err="1"/>
              <a:t>або</a:t>
            </a:r>
            <a:endParaRPr lang="ru-RU" sz="1800" dirty="0"/>
          </a:p>
          <a:p>
            <a:pPr>
              <a:buFont typeface="Wingdings" pitchFamily="2" charset="2"/>
              <a:buChar char="Ø"/>
            </a:pPr>
            <a:r>
              <a:rPr lang="ru-RU" sz="1800" dirty="0" err="1"/>
              <a:t>Швидкість</a:t>
            </a:r>
            <a:r>
              <a:rPr lang="ru-RU" sz="1800" dirty="0"/>
              <a:t> переходу до </a:t>
            </a:r>
            <a:r>
              <a:rPr lang="ru-RU" sz="1800" dirty="0" err="1"/>
              <a:t>ненапруженого</a:t>
            </a:r>
            <a:r>
              <a:rPr lang="ru-RU" sz="1800" dirty="0"/>
              <a:t> стану  </a:t>
            </a:r>
            <a:r>
              <a:rPr lang="ru-RU" sz="1800" dirty="0" err="1"/>
              <a:t>пропорційна</a:t>
            </a:r>
            <a:r>
              <a:rPr lang="ru-RU" sz="1800" dirty="0"/>
              <a:t> </a:t>
            </a:r>
            <a:r>
              <a:rPr lang="ru-RU" sz="1800" dirty="0" err="1"/>
              <a:t>напруженню</a:t>
            </a:r>
            <a:r>
              <a:rPr lang="ru-RU" sz="1800" dirty="0"/>
              <a:t>:             </a:t>
            </a:r>
          </a:p>
          <a:p>
            <a:endParaRPr lang="ru-RU" sz="1800" dirty="0"/>
          </a:p>
          <a:p>
            <a:pPr>
              <a:buNone/>
            </a:pPr>
            <a:endParaRPr lang="ru-RU" sz="1800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924944"/>
            <a:ext cx="2004109" cy="118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2708920"/>
            <a:ext cx="432048" cy="806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3861048"/>
            <a:ext cx="5238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95936" y="3501008"/>
            <a:ext cx="3714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4716016" y="2780928"/>
            <a:ext cx="4320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0" dirty="0" err="1"/>
              <a:t>коефіцієнт</a:t>
            </a:r>
            <a:r>
              <a:rPr lang="ru-RU" sz="1600" b="0" dirty="0"/>
              <a:t> </a:t>
            </a:r>
            <a:r>
              <a:rPr lang="ru-RU" sz="1600" b="0" dirty="0" err="1"/>
              <a:t>пропорційності</a:t>
            </a:r>
            <a:r>
              <a:rPr lang="ru-RU" sz="1600" b="0" dirty="0"/>
              <a:t>, </a:t>
            </a:r>
            <a:r>
              <a:rPr lang="ru-RU" sz="1600" b="0" dirty="0" err="1"/>
              <a:t>залежний</a:t>
            </a:r>
            <a:r>
              <a:rPr lang="ru-RU" sz="1600" b="0" dirty="0"/>
              <a:t> </a:t>
            </a:r>
            <a:r>
              <a:rPr lang="ru-RU" sz="1600" b="0" dirty="0" err="1"/>
              <a:t>від</a:t>
            </a:r>
            <a:r>
              <a:rPr lang="ru-RU" sz="1600" b="0" dirty="0"/>
              <a:t> </a:t>
            </a:r>
            <a:r>
              <a:rPr lang="ru-RU" sz="1600" b="0" dirty="0" err="1"/>
              <a:t>структури</a:t>
            </a:r>
            <a:r>
              <a:rPr lang="ru-RU" sz="1600" b="0" dirty="0"/>
              <a:t> </a:t>
            </a:r>
            <a:r>
              <a:rPr lang="ru-RU" sz="1600" b="0" dirty="0" err="1"/>
              <a:t>і</a:t>
            </a:r>
            <a:r>
              <a:rPr lang="ru-RU" sz="1600" b="0" dirty="0"/>
              <a:t> </a:t>
            </a:r>
            <a:r>
              <a:rPr lang="ru-RU" sz="1600" b="0" dirty="0" err="1"/>
              <a:t>властивостей</a:t>
            </a:r>
            <a:r>
              <a:rPr lang="ru-RU" sz="1600" b="0" dirty="0"/>
              <a:t> </a:t>
            </a:r>
            <a:r>
              <a:rPr lang="ru-RU" sz="1600" b="0" dirty="0" err="1"/>
              <a:t>системи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644008" y="3501008"/>
            <a:ext cx="30243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0" dirty="0" err="1"/>
              <a:t>напруження</a:t>
            </a:r>
            <a:r>
              <a:rPr lang="ru-RU" sz="1600" b="0" dirty="0"/>
              <a:t>  у </a:t>
            </a:r>
            <a:r>
              <a:rPr lang="ru-RU" sz="1600" b="0" dirty="0" err="1"/>
              <a:t>зразку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644008" y="3933056"/>
            <a:ext cx="313682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0" dirty="0" err="1"/>
              <a:t>швидкість</a:t>
            </a:r>
            <a:r>
              <a:rPr lang="ru-RU" sz="1600" b="0" dirty="0"/>
              <a:t> </a:t>
            </a:r>
            <a:r>
              <a:rPr lang="ru-RU" sz="1600" b="0" dirty="0" err="1"/>
              <a:t>релаксації</a:t>
            </a:r>
            <a:r>
              <a:rPr lang="ru-RU" sz="1600" b="0" dirty="0"/>
              <a:t> </a:t>
            </a:r>
            <a:r>
              <a:rPr lang="ru-RU" sz="1600" b="0" dirty="0" err="1"/>
              <a:t>напруження</a:t>
            </a:r>
            <a:endParaRPr lang="ru-RU" sz="1600" dirty="0"/>
          </a:p>
        </p:txBody>
      </p:sp>
      <p:sp>
        <p:nvSpPr>
          <p:cNvPr id="13" name="Левая фигурная скобка 12"/>
          <p:cNvSpPr/>
          <p:nvPr/>
        </p:nvSpPr>
        <p:spPr>
          <a:xfrm>
            <a:off x="3563888" y="2852936"/>
            <a:ext cx="288032" cy="1512168"/>
          </a:xfrm>
          <a:prstGeom prst="leftBrac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83568" y="4221088"/>
            <a:ext cx="26642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0" dirty="0"/>
              <a:t>або після інтегрування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987824" y="4581128"/>
            <a:ext cx="7920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dirty="0" err="1"/>
              <a:t>якщо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292080" y="4653136"/>
            <a:ext cx="5760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dirty="0"/>
              <a:t>то</a:t>
            </a:r>
            <a:endParaRPr lang="ru-RU" dirty="0"/>
          </a:p>
        </p:txBody>
      </p:sp>
      <p:pic>
        <p:nvPicPr>
          <p:cNvPr id="20488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67944" y="4653136"/>
            <a:ext cx="648072" cy="289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68143" y="4653136"/>
            <a:ext cx="1261113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7584" y="4509120"/>
            <a:ext cx="1584176" cy="524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Прямоугольник 21"/>
          <p:cNvSpPr/>
          <p:nvPr/>
        </p:nvSpPr>
        <p:spPr>
          <a:xfrm>
            <a:off x="683568" y="5445224"/>
            <a:ext cx="820891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b="0" dirty="0"/>
              <a:t> таким чином, як час  релаксації розглядаємо час, за який початкове напруження зменшилось у </a:t>
            </a:r>
            <a:r>
              <a:rPr lang="uk-UA" sz="2000" b="0" i="1" dirty="0"/>
              <a:t>е</a:t>
            </a:r>
            <a:r>
              <a:rPr lang="uk-UA" b="0" dirty="0"/>
              <a:t> раз.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4670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80728"/>
            <a:ext cx="7715200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швидкість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релаксаціі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більша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чим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  <a:sym typeface="Symbol"/>
              </a:rPr>
              <a:t>.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Чим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більша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теплова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рухливість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сегментів,тим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меньше 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  <a:sym typeface="Symbol"/>
              </a:rPr>
              <a:t>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 Таким чином 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  <a:sym typeface="Symbol"/>
              </a:rPr>
              <a:t> 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  <a:sym typeface="Symbol"/>
              </a:rPr>
              <a:t>зменшується</a:t>
            </a:r>
            <a:r>
              <a:rPr lang="ru-RU" sz="1800" dirty="0">
                <a:latin typeface="Times New Roman" pitchFamily="18" charset="0"/>
                <a:cs typeface="Times New Roman" pitchFamily="18" charset="0"/>
                <a:sym typeface="Symbol"/>
              </a:rPr>
              <a:t> при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  <a:sym typeface="Symbol"/>
              </a:rPr>
              <a:t>зростанні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  <a:sym typeface="Symbol"/>
              </a:rPr>
              <a:t>температури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гнучких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макромолекул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полімера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довжина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кінетичного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сегменту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менша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меньший час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релаксації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  <a:sym typeface="Symbol"/>
              </a:rPr>
              <a:t>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даної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температури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Змінюючи температуру і полярність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полімера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можна змінювати час релаксації.</a:t>
            </a:r>
          </a:p>
          <a:p>
            <a:pPr>
              <a:buFont typeface="Wingdings" pitchFamily="2" charset="2"/>
              <a:buChar char="Ø"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/>
          </a:p>
          <a:p>
            <a:endParaRPr lang="ru-RU" sz="2800" dirty="0"/>
          </a:p>
          <a:p>
            <a:endParaRPr lang="ru-RU" sz="2800" dirty="0"/>
          </a:p>
          <a:p>
            <a:endParaRPr lang="ru-RU" sz="2800" dirty="0"/>
          </a:p>
          <a:p>
            <a:endParaRPr lang="ru-RU" sz="2800" dirty="0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Загальні</a:t>
            </a:r>
            <a:r>
              <a:rPr lang="ru-RU" sz="36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закономірності</a:t>
            </a:r>
            <a:r>
              <a:rPr lang="ru-RU" sz="36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релаксації</a:t>
            </a:r>
            <a:endParaRPr lang="ru-RU" sz="36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3910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0"/>
            <a:ext cx="4608512" cy="6477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Час  </a:t>
            </a:r>
            <a:r>
              <a:rPr lang="ru-RU" sz="36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релаксації</a:t>
            </a:r>
            <a:r>
              <a:rPr lang="ru-RU" sz="36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. </a:t>
            </a:r>
          </a:p>
        </p:txBody>
      </p:sp>
      <p:sp>
        <p:nvSpPr>
          <p:cNvPr id="2053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1452CEC1-789D-4DB2-B5DB-A44F664C782E}" type="slidenum">
              <a:rPr lang="ru-RU"/>
              <a:pPr/>
              <a:t>5</a:t>
            </a:fld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833813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055" name="Rectangle 8"/>
          <p:cNvSpPr>
            <a:spLocks noChangeArrowheads="1"/>
          </p:cNvSpPr>
          <p:nvPr/>
        </p:nvSpPr>
        <p:spPr bwMode="auto">
          <a:xfrm>
            <a:off x="3819525" y="3009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056" name="Rectangle 16"/>
          <p:cNvSpPr>
            <a:spLocks noChangeArrowheads="1"/>
          </p:cNvSpPr>
          <p:nvPr/>
        </p:nvSpPr>
        <p:spPr bwMode="auto">
          <a:xfrm>
            <a:off x="4024313" y="327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057" name="Text Box 18"/>
          <p:cNvSpPr txBox="1">
            <a:spLocks noChangeArrowheads="1"/>
          </p:cNvSpPr>
          <p:nvPr/>
        </p:nvSpPr>
        <p:spPr bwMode="auto">
          <a:xfrm>
            <a:off x="539750" y="692150"/>
            <a:ext cx="8153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"/>
            <a:r>
              <a:rPr lang="uk-UA" b="0" dirty="0"/>
              <a:t>Імовірність переходу від одного стану до іншого визначає час релаксації елементарного релаксаційного процесу.</a:t>
            </a:r>
            <a:endParaRPr lang="ru-RU" b="0" dirty="0"/>
          </a:p>
        </p:txBody>
      </p:sp>
      <p:graphicFrame>
        <p:nvGraphicFramePr>
          <p:cNvPr id="2050" name="Object 20"/>
          <p:cNvGraphicFramePr>
            <a:graphicFrameLocks noChangeAspect="1"/>
          </p:cNvGraphicFramePr>
          <p:nvPr/>
        </p:nvGraphicFramePr>
        <p:xfrm>
          <a:off x="4285209" y="1268760"/>
          <a:ext cx="1223962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2" imgW="685800" imgH="355320" progId="">
                  <p:embed/>
                </p:oleObj>
              </mc:Choice>
              <mc:Fallback>
                <p:oleObj name="Equation" r:id="rId2" imgW="685800" imgH="355320" progId="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209" y="1268760"/>
                        <a:ext cx="1223962" cy="633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Text Box 14"/>
          <p:cNvSpPr txBox="1">
            <a:spLocks noChangeArrowheads="1"/>
          </p:cNvSpPr>
          <p:nvPr/>
        </p:nvSpPr>
        <p:spPr bwMode="auto">
          <a:xfrm>
            <a:off x="756196" y="1845023"/>
            <a:ext cx="75438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b="0" i="1">
                <a:cs typeface="Times New Roman" charset="0"/>
              </a:rPr>
              <a:t>U</a:t>
            </a:r>
            <a:r>
              <a:rPr lang="ru-RU" b="0" i="1" baseline="-30000">
                <a:cs typeface="Times New Roman" charset="0"/>
              </a:rPr>
              <a:t>i</a:t>
            </a:r>
            <a:r>
              <a:rPr lang="ru-RU" b="0">
                <a:cs typeface="Times New Roman" charset="0"/>
              </a:rPr>
              <a:t>  - </a:t>
            </a:r>
            <a:r>
              <a:rPr lang="ru-RU" sz="1600" b="0">
                <a:cs typeface="Times New Roman" charset="0"/>
              </a:rPr>
              <a:t>енергія активації процесу, </a:t>
            </a:r>
          </a:p>
          <a:p>
            <a:pPr algn="just"/>
            <a:r>
              <a:rPr lang="ru-RU" b="0" i="1">
                <a:cs typeface="Times New Roman" charset="0"/>
              </a:rPr>
              <a:t>K</a:t>
            </a:r>
            <a:r>
              <a:rPr lang="ru-RU" b="0">
                <a:cs typeface="Times New Roman" charset="0"/>
              </a:rPr>
              <a:t>  - </a:t>
            </a:r>
            <a:r>
              <a:rPr lang="ru-RU" sz="1600" b="0">
                <a:cs typeface="Times New Roman" charset="0"/>
              </a:rPr>
              <a:t>константа Больцмана</a:t>
            </a:r>
            <a:r>
              <a:rPr lang="ru-RU" b="0">
                <a:cs typeface="Times New Roman" charset="0"/>
              </a:rPr>
              <a:t>,</a:t>
            </a:r>
          </a:p>
          <a:p>
            <a:pPr algn="just"/>
            <a:r>
              <a:rPr lang="ru-RU" b="0">
                <a:cs typeface="Times New Roman" charset="0"/>
              </a:rPr>
              <a:t> </a:t>
            </a:r>
            <a:r>
              <a:rPr lang="ru-RU" b="0" i="1">
                <a:cs typeface="Times New Roman" charset="0"/>
              </a:rPr>
              <a:t>Т</a:t>
            </a:r>
            <a:r>
              <a:rPr lang="ru-RU" b="0">
                <a:cs typeface="Times New Roman" charset="0"/>
              </a:rPr>
              <a:t>  - </a:t>
            </a:r>
            <a:r>
              <a:rPr lang="ru-RU" sz="1600" b="0">
                <a:cs typeface="Times New Roman" charset="0"/>
              </a:rPr>
              <a:t>температура. </a:t>
            </a:r>
          </a:p>
          <a:p>
            <a:pPr algn="just"/>
            <a:r>
              <a:rPr lang="ru-RU" b="0" i="1">
                <a:cs typeface="Times New Roman" charset="0"/>
              </a:rPr>
              <a:t>B</a:t>
            </a:r>
            <a:r>
              <a:rPr lang="ru-RU" b="0" i="1" baseline="-30000">
                <a:cs typeface="Times New Roman" charset="0"/>
              </a:rPr>
              <a:t>i  </a:t>
            </a:r>
            <a:r>
              <a:rPr lang="ru-RU" b="0">
                <a:cs typeface="Times New Roman" charset="0"/>
              </a:rPr>
              <a:t>- </a:t>
            </a:r>
            <a:r>
              <a:rPr lang="ru-RU" sz="1600" b="0">
                <a:cs typeface="Times New Roman" charset="0"/>
              </a:rPr>
              <a:t>коефіцієнт залежний від розміру кінетичної одиниці,</a:t>
            </a:r>
          </a:p>
          <a:p>
            <a:pPr algn="just"/>
            <a:r>
              <a:rPr lang="ru-RU" b="0">
                <a:sym typeface="Symbol" pitchFamily="18" charset="2"/>
              </a:rPr>
              <a:t></a:t>
            </a:r>
            <a:r>
              <a:rPr lang="ru-RU" b="0" baseline="-25000">
                <a:sym typeface="Symbol" pitchFamily="18" charset="2"/>
              </a:rPr>
              <a:t>0  </a:t>
            </a:r>
            <a:r>
              <a:rPr lang="ru-RU" b="0">
                <a:sym typeface="Symbol" pitchFamily="18" charset="2"/>
              </a:rPr>
              <a:t> 10</a:t>
            </a:r>
            <a:r>
              <a:rPr lang="ru-RU" b="0" baseline="30000">
                <a:sym typeface="Symbol" pitchFamily="18" charset="2"/>
              </a:rPr>
              <a:t>-13</a:t>
            </a:r>
            <a:r>
              <a:rPr lang="ru-RU" b="0">
                <a:sym typeface="Symbol" pitchFamily="18" charset="2"/>
              </a:rPr>
              <a:t> с</a:t>
            </a:r>
            <a:r>
              <a:rPr lang="ru-RU" b="0" baseline="30000">
                <a:sym typeface="Symbol" pitchFamily="18" charset="2"/>
              </a:rPr>
              <a:t> </a:t>
            </a:r>
            <a:r>
              <a:rPr lang="ru-RU" b="0">
                <a:cs typeface="Times New Roman" charset="0"/>
                <a:sym typeface="Symbol" pitchFamily="18" charset="2"/>
              </a:rPr>
              <a:t> -  </a:t>
            </a:r>
            <a:r>
              <a:rPr lang="ru-RU" sz="1600" b="0">
                <a:cs typeface="Times New Roman" charset="0"/>
                <a:sym typeface="Symbol" pitchFamily="18" charset="2"/>
              </a:rPr>
              <a:t>величина близька до </a:t>
            </a:r>
            <a:r>
              <a:rPr lang="ru-RU" sz="1600" b="0">
                <a:cs typeface="Times New Roman" charset="0"/>
              </a:rPr>
              <a:t>періоду теплових коливань атомов </a:t>
            </a:r>
          </a:p>
        </p:txBody>
      </p:sp>
      <p:graphicFrame>
        <p:nvGraphicFramePr>
          <p:cNvPr id="2051" name="Object 22"/>
          <p:cNvGraphicFramePr>
            <a:graphicFrameLocks noChangeAspect="1"/>
          </p:cNvGraphicFramePr>
          <p:nvPr/>
        </p:nvGraphicFramePr>
        <p:xfrm>
          <a:off x="1835696" y="1268760"/>
          <a:ext cx="1401763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4" imgW="672840" imgH="342720" progId="">
                  <p:embed/>
                </p:oleObj>
              </mc:Choice>
              <mc:Fallback>
                <p:oleObj name="Equation" r:id="rId4" imgW="672840" imgH="342720" progId="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1268760"/>
                        <a:ext cx="1401763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9" name="Text Box 9"/>
          <p:cNvSpPr txBox="1">
            <a:spLocks noChangeArrowheads="1"/>
          </p:cNvSpPr>
          <p:nvPr/>
        </p:nvSpPr>
        <p:spPr bwMode="auto">
          <a:xfrm>
            <a:off x="3420021" y="1557685"/>
            <a:ext cx="7921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b="0"/>
              <a:t>або</a:t>
            </a:r>
            <a:endParaRPr lang="ru-RU" b="0"/>
          </a:p>
        </p:txBody>
      </p:sp>
      <p:sp>
        <p:nvSpPr>
          <p:cNvPr id="2060" name="Text Box 9"/>
          <p:cNvSpPr txBox="1">
            <a:spLocks noChangeArrowheads="1"/>
          </p:cNvSpPr>
          <p:nvPr/>
        </p:nvSpPr>
        <p:spPr bwMode="auto">
          <a:xfrm>
            <a:off x="6012409" y="1413223"/>
            <a:ext cx="7921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b="0"/>
              <a:t>де</a:t>
            </a:r>
            <a:endParaRPr lang="ru-RU" b="0"/>
          </a:p>
        </p:txBody>
      </p:sp>
      <p:sp>
        <p:nvSpPr>
          <p:cNvPr id="2061" name="Text Box 8"/>
          <p:cNvSpPr txBox="1">
            <a:spLocks noChangeArrowheads="1"/>
          </p:cNvSpPr>
          <p:nvPr/>
        </p:nvSpPr>
        <p:spPr bwMode="auto">
          <a:xfrm>
            <a:off x="250825" y="4941888"/>
            <a:ext cx="84486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ru-RU" b="0"/>
              <a:t>Характерний час релаксації різних процесів: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ru-RU" b="0"/>
              <a:t>Рухливість молекул в низькомолекулярних рідинах              </a:t>
            </a:r>
            <a:r>
              <a:rPr lang="ru-RU" sz="1600" b="0">
                <a:cs typeface="Times New Roman" charset="0"/>
                <a:sym typeface="Symbol" pitchFamily="18" charset="2"/>
              </a:rPr>
              <a:t></a:t>
            </a:r>
            <a:r>
              <a:rPr lang="ru-RU" sz="1600" b="0">
                <a:cs typeface="Times New Roman" charset="0"/>
              </a:rPr>
              <a:t>10</a:t>
            </a:r>
            <a:r>
              <a:rPr lang="ru-RU" sz="1600" b="0" baseline="30000">
                <a:cs typeface="Times New Roman" charset="0"/>
              </a:rPr>
              <a:t>-8 </a:t>
            </a:r>
            <a:r>
              <a:rPr lang="ru-RU" sz="1600" b="0">
                <a:cs typeface="Times New Roman" charset="0"/>
              </a:rPr>
              <a:t>–10</a:t>
            </a:r>
            <a:r>
              <a:rPr lang="ru-RU" sz="1600" b="0" baseline="30000">
                <a:cs typeface="Times New Roman" charset="0"/>
              </a:rPr>
              <a:t>-10</a:t>
            </a:r>
            <a:r>
              <a:rPr lang="ru-RU" sz="1600" b="0">
                <a:cs typeface="Times New Roman" charset="0"/>
              </a:rPr>
              <a:t>с.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ru-RU" b="0"/>
              <a:t>Рухливість  окремих груп атомів в макромолекулах  </a:t>
            </a:r>
            <a:r>
              <a:rPr lang="ru-RU" sz="1600" b="0">
                <a:cs typeface="Times New Roman" charset="0"/>
              </a:rPr>
              <a:t>           </a:t>
            </a:r>
            <a:r>
              <a:rPr lang="ru-RU" sz="1600" b="0">
                <a:cs typeface="Times New Roman" charset="0"/>
                <a:sym typeface="Symbol" pitchFamily="18" charset="2"/>
              </a:rPr>
              <a:t></a:t>
            </a:r>
            <a:r>
              <a:rPr lang="ru-RU" sz="1600" b="0">
                <a:cs typeface="Times New Roman" charset="0"/>
              </a:rPr>
              <a:t>10</a:t>
            </a:r>
            <a:r>
              <a:rPr lang="ru-RU" sz="1600" b="0" baseline="30000">
                <a:cs typeface="Times New Roman" charset="0"/>
              </a:rPr>
              <a:t>-8 </a:t>
            </a:r>
            <a:r>
              <a:rPr lang="ru-RU" sz="1600" b="0">
                <a:cs typeface="Times New Roman" charset="0"/>
              </a:rPr>
              <a:t>–10</a:t>
            </a:r>
            <a:r>
              <a:rPr lang="ru-RU" sz="1600" b="0" baseline="30000">
                <a:cs typeface="Times New Roman" charset="0"/>
              </a:rPr>
              <a:t>-10</a:t>
            </a:r>
            <a:r>
              <a:rPr lang="ru-RU" sz="1600" b="0">
                <a:cs typeface="Times New Roman" charset="0"/>
              </a:rPr>
              <a:t>с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ru-RU" b="0"/>
              <a:t>Рухливість сегментів  залежно від розміру і температури    </a:t>
            </a:r>
            <a:r>
              <a:rPr lang="ru-RU" sz="1600" b="0">
                <a:cs typeface="Times New Roman" charset="0"/>
                <a:sym typeface="Symbol" pitchFamily="18" charset="2"/>
              </a:rPr>
              <a:t></a:t>
            </a:r>
            <a:r>
              <a:rPr lang="ru-RU" sz="1600" b="0">
                <a:cs typeface="Times New Roman" charset="0"/>
              </a:rPr>
              <a:t>10</a:t>
            </a:r>
            <a:r>
              <a:rPr lang="ru-RU" sz="1600" b="0"/>
              <a:t> </a:t>
            </a:r>
            <a:r>
              <a:rPr lang="ru-RU" sz="1600" b="0" baseline="30000">
                <a:cs typeface="Times New Roman" charset="0"/>
              </a:rPr>
              <a:t>-1 </a:t>
            </a:r>
            <a:r>
              <a:rPr lang="ru-RU" sz="1600" b="0">
                <a:cs typeface="Times New Roman" charset="0"/>
              </a:rPr>
              <a:t>–10</a:t>
            </a:r>
            <a:r>
              <a:rPr lang="ru-RU" sz="1600" b="0"/>
              <a:t> </a:t>
            </a:r>
            <a:r>
              <a:rPr lang="ru-RU" sz="1600" b="0" baseline="30000">
                <a:cs typeface="Times New Roman" charset="0"/>
              </a:rPr>
              <a:t>10</a:t>
            </a:r>
            <a:r>
              <a:rPr lang="ru-RU" sz="1600" b="0">
                <a:cs typeface="Times New Roman" charset="0"/>
              </a:rPr>
              <a:t>с </a:t>
            </a:r>
            <a:endParaRPr lang="ru-RU" sz="1600" b="0"/>
          </a:p>
        </p:txBody>
      </p:sp>
      <p:sp>
        <p:nvSpPr>
          <p:cNvPr id="14" name="Прямоугольник 13"/>
          <p:cNvSpPr/>
          <p:nvPr/>
        </p:nvSpPr>
        <p:spPr>
          <a:xfrm>
            <a:off x="179512" y="3429000"/>
            <a:ext cx="85689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ru-RU" b="0" dirty="0"/>
              <a:t>В </a:t>
            </a:r>
            <a:r>
              <a:rPr lang="ru-RU" b="0" dirty="0" err="1"/>
              <a:t>полімерах</a:t>
            </a:r>
            <a:r>
              <a:rPr lang="ru-RU" b="0" dirty="0"/>
              <a:t> </a:t>
            </a:r>
            <a:r>
              <a:rPr lang="ru-RU" b="0" dirty="0" err="1"/>
              <a:t>існують</a:t>
            </a:r>
            <a:r>
              <a:rPr lang="ru-RU" b="0" dirty="0"/>
              <a:t> </a:t>
            </a:r>
            <a:r>
              <a:rPr lang="ru-RU" b="0" dirty="0" err="1"/>
              <a:t>кінетичні</a:t>
            </a:r>
            <a:r>
              <a:rPr lang="ru-RU" b="0" dirty="0"/>
              <a:t> </a:t>
            </a:r>
            <a:r>
              <a:rPr lang="ru-RU" b="0" dirty="0" err="1"/>
              <a:t>одиниці</a:t>
            </a:r>
            <a:r>
              <a:rPr lang="ru-RU" b="0" dirty="0"/>
              <a:t> </a:t>
            </a:r>
            <a:r>
              <a:rPr lang="ru-RU" b="0" dirty="0" err="1"/>
              <a:t>різної</a:t>
            </a:r>
            <a:r>
              <a:rPr lang="ru-RU" b="0" dirty="0"/>
              <a:t> </a:t>
            </a:r>
            <a:r>
              <a:rPr lang="ru-RU" b="0" dirty="0" err="1"/>
              <a:t>рухливості</a:t>
            </a:r>
            <a:r>
              <a:rPr lang="ru-RU" b="0" dirty="0"/>
              <a:t>.</a:t>
            </a:r>
          </a:p>
          <a:p>
            <a:pPr indent="355600" algn="just"/>
            <a:r>
              <a:rPr lang="ru-RU" b="0" dirty="0" err="1"/>
              <a:t>Кожен</a:t>
            </a:r>
            <a:r>
              <a:rPr lang="ru-RU" b="0" dirty="0"/>
              <a:t> тип </a:t>
            </a:r>
            <a:r>
              <a:rPr lang="ru-RU" b="0" dirty="0" err="1"/>
              <a:t>кинетичних</a:t>
            </a:r>
            <a:r>
              <a:rPr lang="ru-RU" b="0" dirty="0"/>
              <a:t> </a:t>
            </a:r>
            <a:r>
              <a:rPr lang="ru-RU" b="0" dirty="0" err="1"/>
              <a:t>одиниць</a:t>
            </a:r>
            <a:r>
              <a:rPr lang="ru-RU" b="0" dirty="0"/>
              <a:t> </a:t>
            </a:r>
            <a:r>
              <a:rPr lang="ru-RU" b="0" dirty="0" err="1"/>
              <a:t>які</a:t>
            </a:r>
            <a:r>
              <a:rPr lang="ru-RU" b="0" dirty="0"/>
              <a:t> </a:t>
            </a:r>
            <a:r>
              <a:rPr lang="ru-RU" b="0" dirty="0" err="1"/>
              <a:t>беруть</a:t>
            </a:r>
            <a:r>
              <a:rPr lang="ru-RU" b="0" dirty="0"/>
              <a:t> участь у </a:t>
            </a:r>
            <a:r>
              <a:rPr lang="ru-RU" b="0" dirty="0" err="1"/>
              <a:t>релаксаційних</a:t>
            </a:r>
            <a:r>
              <a:rPr lang="ru-RU" b="0" dirty="0"/>
              <a:t> </a:t>
            </a:r>
            <a:r>
              <a:rPr lang="ru-RU" b="0" dirty="0" err="1"/>
              <a:t>процесах</a:t>
            </a:r>
            <a:r>
              <a:rPr lang="ru-RU" b="0" dirty="0"/>
              <a:t> в </a:t>
            </a:r>
            <a:r>
              <a:rPr lang="ru-RU" b="0" dirty="0" err="1"/>
              <a:t>полімерах</a:t>
            </a:r>
            <a:r>
              <a:rPr lang="ru-RU" b="0" dirty="0"/>
              <a:t> (</a:t>
            </a:r>
            <a:r>
              <a:rPr lang="ru-RU" b="0" dirty="0" err="1"/>
              <a:t>атоми</a:t>
            </a:r>
            <a:r>
              <a:rPr lang="ru-RU" b="0" dirty="0"/>
              <a:t>, </a:t>
            </a:r>
            <a:r>
              <a:rPr lang="ru-RU" b="0" dirty="0" err="1"/>
              <a:t>групи</a:t>
            </a:r>
            <a:r>
              <a:rPr lang="ru-RU" b="0" dirty="0"/>
              <a:t> </a:t>
            </a:r>
            <a:r>
              <a:rPr lang="ru-RU" b="0" dirty="0" err="1"/>
              <a:t>атомів</a:t>
            </a:r>
            <a:r>
              <a:rPr lang="ru-RU" b="0" dirty="0"/>
              <a:t>, </a:t>
            </a:r>
            <a:r>
              <a:rPr lang="ru-RU" b="0" dirty="0" err="1"/>
              <a:t>елементарні</a:t>
            </a:r>
            <a:r>
              <a:rPr lang="ru-RU" b="0" dirty="0"/>
              <a:t> ланки, </a:t>
            </a:r>
            <a:r>
              <a:rPr lang="ru-RU" b="0" dirty="0" err="1"/>
              <a:t>групи</a:t>
            </a:r>
            <a:r>
              <a:rPr lang="ru-RU" b="0" dirty="0"/>
              <a:t> </a:t>
            </a:r>
            <a:r>
              <a:rPr lang="ru-RU" b="0" dirty="0" err="1"/>
              <a:t>елементарних</a:t>
            </a:r>
            <a:r>
              <a:rPr lang="ru-RU" b="0" dirty="0"/>
              <a:t> ланок, </a:t>
            </a:r>
            <a:r>
              <a:rPr lang="ru-RU" b="0" dirty="0" err="1"/>
              <a:t>сегменти</a:t>
            </a:r>
            <a:r>
              <a:rPr lang="ru-RU" b="0" dirty="0"/>
              <a:t>, </a:t>
            </a:r>
            <a:r>
              <a:rPr lang="ru-RU" b="0" dirty="0" err="1"/>
              <a:t>макромолекули</a:t>
            </a:r>
            <a:r>
              <a:rPr lang="ru-RU" b="0" dirty="0"/>
              <a:t>, </a:t>
            </a:r>
            <a:r>
              <a:rPr lang="ru-RU" b="0" dirty="0" err="1"/>
              <a:t>групи</a:t>
            </a:r>
            <a:r>
              <a:rPr lang="ru-RU" b="0" dirty="0"/>
              <a:t> </a:t>
            </a:r>
            <a:r>
              <a:rPr lang="ru-RU" b="0" dirty="0" err="1"/>
              <a:t>макромол</a:t>
            </a:r>
            <a:r>
              <a:rPr lang="ru-RU" b="0" dirty="0"/>
              <a:t>) </a:t>
            </a:r>
            <a:r>
              <a:rPr lang="ru-RU" b="0" dirty="0" err="1"/>
              <a:t>характеризується</a:t>
            </a:r>
            <a:r>
              <a:rPr lang="ru-RU" b="0" dirty="0"/>
              <a:t> </a:t>
            </a:r>
            <a:r>
              <a:rPr lang="ru-RU" b="0" dirty="0" err="1"/>
              <a:t>своїм</a:t>
            </a:r>
            <a:r>
              <a:rPr lang="ru-RU" b="0" dirty="0"/>
              <a:t> часом </a:t>
            </a:r>
            <a:r>
              <a:rPr lang="ru-RU" b="0" dirty="0" err="1"/>
              <a:t>релаксації</a:t>
            </a:r>
            <a:r>
              <a:rPr lang="ru-RU" b="0" dirty="0"/>
              <a:t>, </a:t>
            </a:r>
            <a:r>
              <a:rPr lang="ru-RU" b="0" dirty="0" err="1"/>
              <a:t>який</a:t>
            </a:r>
            <a:r>
              <a:rPr lang="ru-RU" b="0" dirty="0"/>
              <a:t> </a:t>
            </a:r>
            <a:r>
              <a:rPr lang="ru-RU" b="0" dirty="0" err="1"/>
              <a:t>залежить</a:t>
            </a:r>
            <a:r>
              <a:rPr lang="ru-RU" b="0" dirty="0"/>
              <a:t> </a:t>
            </a:r>
            <a:r>
              <a:rPr lang="ru-RU" b="0" dirty="0" err="1"/>
              <a:t>від</a:t>
            </a:r>
            <a:r>
              <a:rPr lang="ru-RU" b="0" dirty="0"/>
              <a:t> </a:t>
            </a:r>
            <a:r>
              <a:rPr lang="ru-RU" b="0" dirty="0" err="1"/>
              <a:t>температури</a:t>
            </a:r>
            <a:r>
              <a:rPr lang="ru-RU" b="0" dirty="0"/>
              <a:t>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DC8676F1-A942-41A2-A5E1-2E82E6B0189A}" type="slidenum">
              <a:rPr lang="ru-RU"/>
              <a:pPr/>
              <a:t>6</a:t>
            </a:fld>
            <a:endParaRPr lang="ru-RU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95288" y="1052513"/>
            <a:ext cx="8458200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ts val="600"/>
              </a:spcBef>
            </a:pPr>
            <a:r>
              <a:rPr lang="ru-RU" sz="2000" b="0">
                <a:cs typeface="Times New Roman" charset="0"/>
              </a:rPr>
              <a:t>Спектр часів релаксації (релаксаційний спектр ) –характеризує відносну кількість струкурних елементів системи з різним часом релаксації</a:t>
            </a:r>
            <a:r>
              <a:rPr lang="ru-RU" sz="2000" b="0"/>
              <a:t>.  </a:t>
            </a:r>
            <a:r>
              <a:rPr lang="ru-RU" sz="2000" b="0">
                <a:cs typeface="Times New Roman" charset="0"/>
              </a:rPr>
              <a:t>Форма спектру залежить від виду і кількості  структурних одиниць, які релаксують.</a:t>
            </a:r>
          </a:p>
          <a:p>
            <a:pPr algn="ctr">
              <a:spcBef>
                <a:spcPts val="600"/>
              </a:spcBef>
            </a:pPr>
            <a:r>
              <a:rPr lang="ru-RU" sz="2000" b="0">
                <a:cs typeface="Times New Roman" charset="0"/>
              </a:rPr>
              <a:t>Типовий релаксаційних спектр полімеру за сталої температури</a:t>
            </a:r>
            <a:r>
              <a:rPr lang="ru-RU" sz="2000" b="0"/>
              <a:t>  </a:t>
            </a:r>
            <a:r>
              <a:rPr lang="ru-RU" sz="2000" b="0">
                <a:cs typeface="Times New Roman" charset="0"/>
              </a:rPr>
              <a:t> (Т=const)</a:t>
            </a:r>
            <a:r>
              <a:rPr lang="ru-RU" sz="2000" b="0"/>
              <a:t>.</a:t>
            </a:r>
            <a:endParaRPr lang="ru-RU" sz="2000" b="0">
              <a:sym typeface="Symbol" pitchFamily="18" charset="2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692275" y="2852738"/>
          <a:ext cx="4949825" cy="252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Точечный рисунок" r:id="rId2" imgW="4571429" imgH="3048426" progId="PBrush">
                  <p:embed/>
                </p:oleObj>
              </mc:Choice>
              <mc:Fallback>
                <p:oleObj name="Точечный рисунок" r:id="rId2" imgW="4571429" imgH="3048426" progId="PBrush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0001" t="7231" r="8154" b="30289"/>
                      <a:stretch>
                        <a:fillRect/>
                      </a:stretch>
                    </p:blipFill>
                    <p:spPr bwMode="auto">
                      <a:xfrm>
                        <a:off x="1692275" y="2852738"/>
                        <a:ext cx="4949825" cy="252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5416550" y="3081338"/>
            <a:ext cx="29718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ru-RU" sz="1600" b="0" i="1"/>
              <a:t>	</a:t>
            </a:r>
            <a:endParaRPr lang="ru-RU" b="0"/>
          </a:p>
        </p:txBody>
      </p:sp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4806950" y="3614738"/>
            <a:ext cx="4495800" cy="3381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0">
                <a:cs typeface="Times New Roman" charset="0"/>
              </a:rPr>
              <a:t>. 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763713" y="476250"/>
            <a:ext cx="6048375" cy="381000"/>
          </a:xfrm>
          <a:prstGeom prst="rect">
            <a:avLst/>
          </a:prstGeom>
        </p:spPr>
        <p:txBody>
          <a:bodyPr anchor="b"/>
          <a:lstStyle/>
          <a:p>
            <a:pPr fontAlgn="auto">
              <a:spcAft>
                <a:spcPts val="0"/>
              </a:spcAft>
              <a:defRPr/>
            </a:pPr>
            <a:r>
              <a:rPr lang="ru-RU" sz="3600" b="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Спектр </a:t>
            </a:r>
            <a:r>
              <a:rPr lang="ru-RU" sz="3600" b="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часів</a:t>
            </a:r>
            <a:r>
              <a:rPr lang="ru-RU" sz="3600" b="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3600" b="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релаксації</a:t>
            </a:r>
            <a:endParaRPr lang="ru-RU" sz="3600" b="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080" name="Прямоугольник 12"/>
          <p:cNvSpPr>
            <a:spLocks noChangeArrowheads="1"/>
          </p:cNvSpPr>
          <p:nvPr/>
        </p:nvSpPr>
        <p:spPr bwMode="auto">
          <a:xfrm>
            <a:off x="539750" y="5661025"/>
            <a:ext cx="8208963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882650">
              <a:lnSpc>
                <a:spcPct val="60000"/>
              </a:lnSpc>
              <a:spcBef>
                <a:spcPct val="50000"/>
              </a:spcBef>
            </a:pPr>
            <a:r>
              <a:rPr lang="ru-RU" b="0"/>
              <a:t>Н (</a:t>
            </a:r>
            <a:r>
              <a:rPr lang="ru-RU" b="0">
                <a:sym typeface="Symbol" pitchFamily="18" charset="2"/>
              </a:rPr>
              <a:t>)  - відносний вміст релаксаторів , що  мають дане значення часу</a:t>
            </a:r>
            <a:r>
              <a:rPr lang="ru-RU" b="0"/>
              <a:t> </a:t>
            </a:r>
            <a:r>
              <a:rPr lang="ru-RU" b="0">
                <a:sym typeface="Symbol" pitchFamily="18" charset="2"/>
              </a:rPr>
              <a:t>.</a:t>
            </a:r>
            <a:r>
              <a:rPr lang="ru-RU" b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260350"/>
            <a:ext cx="6048375" cy="381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Спектр </a:t>
            </a:r>
            <a:r>
              <a:rPr lang="ru-RU" sz="36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часів</a:t>
            </a:r>
            <a:r>
              <a:rPr lang="ru-RU" sz="36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релаксації</a:t>
            </a:r>
            <a:endParaRPr lang="ru-RU" sz="36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00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D5305F04-A486-484A-9DBF-C5FADEA2AC06}" type="slidenum">
              <a:rPr lang="ru-RU"/>
              <a:pPr/>
              <a:t>7</a:t>
            </a:fld>
            <a:endParaRPr lang="ru-RU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339975" y="1196975"/>
          <a:ext cx="3767138" cy="191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Точечный рисунок" r:id="rId2" imgW="4571429" imgH="3048426" progId="PBrush">
                  <p:embed/>
                </p:oleObj>
              </mc:Choice>
              <mc:Fallback>
                <p:oleObj name="Точечный рисунок" r:id="rId2" imgW="4571429" imgH="3048426" progId="PBrush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0001" t="7231" r="8154" b="30289"/>
                      <a:stretch>
                        <a:fillRect/>
                      </a:stretch>
                    </p:blipFill>
                    <p:spPr bwMode="auto">
                      <a:xfrm>
                        <a:off x="2339975" y="1196975"/>
                        <a:ext cx="3767138" cy="191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304800" y="3141663"/>
            <a:ext cx="8588375" cy="332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i="1" dirty="0">
                <a:cs typeface="Times New Roman" charset="0"/>
                <a:sym typeface="Symbol" pitchFamily="18" charset="2"/>
              </a:rPr>
              <a:t></a:t>
            </a:r>
            <a:r>
              <a:rPr lang="ru-RU" sz="1600" i="1" dirty="0">
                <a:cs typeface="Times New Roman" charset="0"/>
              </a:rPr>
              <a:t>-</a:t>
            </a:r>
            <a:r>
              <a:rPr lang="ru-RU" sz="1600" i="1" dirty="0" err="1">
                <a:cs typeface="Times New Roman" charset="0"/>
              </a:rPr>
              <a:t>перехід</a:t>
            </a:r>
            <a:r>
              <a:rPr lang="ru-RU" sz="1600" b="0" dirty="0">
                <a:cs typeface="Times New Roman" charset="0"/>
              </a:rPr>
              <a:t> - </a:t>
            </a:r>
            <a:r>
              <a:rPr lang="ru-RU" sz="1600" b="0" dirty="0" err="1">
                <a:cs typeface="Times New Roman" charset="0"/>
              </a:rPr>
              <a:t>процеси</a:t>
            </a:r>
            <a:r>
              <a:rPr lang="ru-RU" sz="1600" b="0" dirty="0">
                <a:cs typeface="Times New Roman" charset="0"/>
              </a:rPr>
              <a:t>, </a:t>
            </a:r>
            <a:r>
              <a:rPr lang="ru-RU" sz="1600" b="0" dirty="0" err="1">
                <a:cs typeface="Times New Roman" charset="0"/>
              </a:rPr>
              <a:t>зумовлені</a:t>
            </a:r>
            <a:r>
              <a:rPr lang="ru-RU" sz="1600" b="0" dirty="0">
                <a:cs typeface="Times New Roman" charset="0"/>
              </a:rPr>
              <a:t> сегментальною </a:t>
            </a:r>
            <a:r>
              <a:rPr lang="ru-RU" sz="1600" b="0" dirty="0" err="1">
                <a:cs typeface="Times New Roman" charset="0"/>
              </a:rPr>
              <a:t>рухливістю</a:t>
            </a:r>
            <a:r>
              <a:rPr lang="ru-RU" sz="1600" b="0" dirty="0">
                <a:cs typeface="Times New Roman" charset="0"/>
              </a:rPr>
              <a:t>, U</a:t>
            </a:r>
            <a:r>
              <a:rPr lang="ru-RU" sz="1600" b="0" baseline="-30000" dirty="0">
                <a:cs typeface="Times New Roman" charset="0"/>
                <a:sym typeface="Symbol" pitchFamily="18" charset="2"/>
              </a:rPr>
              <a:t></a:t>
            </a:r>
            <a:r>
              <a:rPr lang="ru-RU" sz="1600" b="0" dirty="0">
                <a:cs typeface="Times New Roman" charset="0"/>
                <a:sym typeface="Symbol" pitchFamily="18" charset="2"/>
              </a:rPr>
              <a:t></a:t>
            </a:r>
            <a:r>
              <a:rPr lang="ru-RU" sz="1600" b="0" dirty="0">
                <a:cs typeface="Times New Roman" charset="0"/>
              </a:rPr>
              <a:t>30-40кДж/моль</a:t>
            </a:r>
            <a:r>
              <a:rPr lang="ru-RU" sz="1600" b="0" dirty="0"/>
              <a:t>; </a:t>
            </a:r>
          </a:p>
          <a:p>
            <a:pPr>
              <a:spcBef>
                <a:spcPct val="50000"/>
              </a:spcBef>
            </a:pPr>
            <a:r>
              <a:rPr lang="ru-RU" sz="1600" i="1" dirty="0">
                <a:cs typeface="Times New Roman" charset="0"/>
                <a:sym typeface="Symbol" pitchFamily="18" charset="2"/>
              </a:rPr>
              <a:t></a:t>
            </a:r>
            <a:r>
              <a:rPr lang="ru-RU" sz="1600" i="1" dirty="0">
                <a:cs typeface="Times New Roman" charset="0"/>
              </a:rPr>
              <a:t>-</a:t>
            </a:r>
            <a:r>
              <a:rPr lang="ru-RU" sz="1600" i="1" dirty="0" err="1">
                <a:cs typeface="Times New Roman" charset="0"/>
              </a:rPr>
              <a:t>перехід</a:t>
            </a:r>
            <a:r>
              <a:rPr lang="ru-RU" sz="1600" b="0" dirty="0">
                <a:cs typeface="Times New Roman" charset="0"/>
              </a:rPr>
              <a:t> - </a:t>
            </a:r>
            <a:r>
              <a:rPr lang="ru-RU" sz="1600" b="0" dirty="0" err="1">
                <a:cs typeface="Times New Roman" charset="0"/>
              </a:rPr>
              <a:t>процеси</a:t>
            </a:r>
            <a:r>
              <a:rPr lang="ru-RU" sz="1600" b="0" dirty="0">
                <a:cs typeface="Times New Roman" charset="0"/>
              </a:rPr>
              <a:t>, </a:t>
            </a:r>
            <a:r>
              <a:rPr lang="ru-RU" sz="1600" b="0" dirty="0" err="1">
                <a:cs typeface="Times New Roman" charset="0"/>
              </a:rPr>
              <a:t>зумовлені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рухливістю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малих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ділянок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ланцюга</a:t>
            </a:r>
            <a:r>
              <a:rPr lang="ru-RU" sz="1600" b="0" dirty="0">
                <a:cs typeface="Times New Roman" charset="0"/>
              </a:rPr>
              <a:t>, U</a:t>
            </a:r>
            <a:r>
              <a:rPr lang="ru-RU" sz="1600" b="0" baseline="-30000" dirty="0">
                <a:cs typeface="Times New Roman" charset="0"/>
                <a:sym typeface="Symbol" pitchFamily="18" charset="2"/>
              </a:rPr>
              <a:t></a:t>
            </a:r>
            <a:r>
              <a:rPr lang="ru-RU" sz="1600" b="0" dirty="0">
                <a:cs typeface="Times New Roman" charset="0"/>
                <a:sym typeface="Symbol" pitchFamily="18" charset="2"/>
              </a:rPr>
              <a:t></a:t>
            </a:r>
            <a:r>
              <a:rPr lang="ru-RU" sz="1600" b="0" dirty="0">
                <a:cs typeface="Times New Roman" charset="0"/>
              </a:rPr>
              <a:t>30кДж/моль</a:t>
            </a:r>
            <a:r>
              <a:rPr lang="ru-RU" sz="1600" b="0" dirty="0"/>
              <a:t>;</a:t>
            </a:r>
          </a:p>
          <a:p>
            <a:pPr>
              <a:spcBef>
                <a:spcPts val="600"/>
              </a:spcBef>
            </a:pPr>
            <a:r>
              <a:rPr lang="ru-RU" sz="1600" i="1" dirty="0">
                <a:cs typeface="Times New Roman" charset="0"/>
                <a:sym typeface="Symbol" pitchFamily="18" charset="2"/>
              </a:rPr>
              <a:t></a:t>
            </a:r>
            <a:r>
              <a:rPr lang="ru-RU" sz="1600" i="1" dirty="0">
                <a:cs typeface="Times New Roman" charset="0"/>
              </a:rPr>
              <a:t>-</a:t>
            </a:r>
            <a:r>
              <a:rPr lang="ru-RU" sz="1600" i="1" dirty="0" err="1">
                <a:cs typeface="Times New Roman" charset="0"/>
              </a:rPr>
              <a:t>перехід</a:t>
            </a:r>
            <a:r>
              <a:rPr lang="ru-RU" sz="1600" b="0" dirty="0">
                <a:cs typeface="Times New Roman" charset="0"/>
              </a:rPr>
              <a:t>  - </a:t>
            </a:r>
            <a:r>
              <a:rPr lang="ru-RU" sz="1600" b="0" dirty="0" err="1">
                <a:cs typeface="Times New Roman" charset="0"/>
              </a:rPr>
              <a:t>процеси</a:t>
            </a:r>
            <a:r>
              <a:rPr lang="ru-RU" sz="1600" b="0" dirty="0">
                <a:cs typeface="Times New Roman" charset="0"/>
              </a:rPr>
              <a:t>, </a:t>
            </a:r>
            <a:r>
              <a:rPr lang="ru-RU" sz="1600" b="0" dirty="0" err="1">
                <a:cs typeface="Times New Roman" charset="0"/>
              </a:rPr>
              <a:t>зумовлені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рухливістю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бічних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груп</a:t>
            </a:r>
            <a:r>
              <a:rPr lang="ru-RU" sz="1600" b="0" dirty="0">
                <a:cs typeface="Times New Roman" charset="0"/>
              </a:rPr>
              <a:t>, U</a:t>
            </a:r>
            <a:r>
              <a:rPr lang="ru-RU" sz="1600" b="0" baseline="-30000" dirty="0">
                <a:cs typeface="Times New Roman" charset="0"/>
                <a:sym typeface="Symbol" pitchFamily="18" charset="2"/>
              </a:rPr>
              <a:t></a:t>
            </a:r>
            <a:r>
              <a:rPr lang="ru-RU" sz="1600" b="0" dirty="0">
                <a:cs typeface="Times New Roman" charset="0"/>
                <a:sym typeface="Symbol" pitchFamily="18" charset="2"/>
              </a:rPr>
              <a:t></a:t>
            </a:r>
            <a:r>
              <a:rPr lang="ru-RU" sz="1600" b="0" dirty="0">
                <a:cs typeface="Times New Roman" charset="0"/>
              </a:rPr>
              <a:t>10-20кДж/моль</a:t>
            </a:r>
            <a:r>
              <a:rPr lang="ru-RU" sz="1600" b="0" dirty="0"/>
              <a:t>; </a:t>
            </a:r>
          </a:p>
          <a:p>
            <a:pPr>
              <a:spcBef>
                <a:spcPts val="600"/>
              </a:spcBef>
            </a:pPr>
            <a:r>
              <a:rPr lang="ru-RU" sz="1600" i="1" dirty="0">
                <a:cs typeface="Times New Roman" charset="0"/>
                <a:sym typeface="Symbol" pitchFamily="18" charset="2"/>
              </a:rPr>
              <a:t></a:t>
            </a:r>
            <a:r>
              <a:rPr lang="ru-RU" sz="1600" i="1" baseline="-30000" dirty="0" err="1">
                <a:cs typeface="Times New Roman" charset="0"/>
              </a:rPr>
              <a:t>і</a:t>
            </a:r>
            <a:r>
              <a:rPr lang="ru-RU" sz="1600" i="1" dirty="0">
                <a:cs typeface="Times New Roman" charset="0"/>
              </a:rPr>
              <a:t> </a:t>
            </a:r>
            <a:r>
              <a:rPr lang="ru-RU" sz="1600" b="0" dirty="0">
                <a:cs typeface="Times New Roman" charset="0"/>
              </a:rPr>
              <a:t>- </a:t>
            </a:r>
            <a:r>
              <a:rPr lang="ru-RU" sz="1600" b="0" dirty="0" err="1">
                <a:cs typeface="Times New Roman" charset="0"/>
              </a:rPr>
              <a:t>процеси</a:t>
            </a:r>
            <a:r>
              <a:rPr lang="ru-RU" sz="1600" b="0" dirty="0">
                <a:cs typeface="Times New Roman" charset="0"/>
              </a:rPr>
              <a:t>, </a:t>
            </a:r>
            <a:r>
              <a:rPr lang="ru-RU" sz="1600" b="0" dirty="0" err="1">
                <a:cs typeface="Times New Roman" charset="0"/>
              </a:rPr>
              <a:t>зумовлені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рухливістю</a:t>
            </a:r>
            <a:r>
              <a:rPr lang="ru-RU" sz="1600" b="0" dirty="0">
                <a:cs typeface="Times New Roman" charset="0"/>
              </a:rPr>
              <a:t> великих структурных </a:t>
            </a:r>
            <a:r>
              <a:rPr lang="ru-RU" sz="1600" b="0" dirty="0" err="1">
                <a:cs typeface="Times New Roman" charset="0"/>
              </a:rPr>
              <a:t>елементів</a:t>
            </a:r>
            <a:r>
              <a:rPr lang="ru-RU" sz="1600" b="0" dirty="0">
                <a:cs typeface="Times New Roman" charset="0"/>
              </a:rPr>
              <a:t> (макромолекул </a:t>
            </a:r>
            <a:r>
              <a:rPr lang="ru-RU" sz="1600" b="0" dirty="0" err="1">
                <a:cs typeface="Times New Roman" charset="0"/>
              </a:rPr>
              <a:t>і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їх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груп</a:t>
            </a:r>
            <a:r>
              <a:rPr lang="ru-RU" sz="1600" b="0" dirty="0">
                <a:cs typeface="Times New Roman" charset="0"/>
              </a:rPr>
              <a:t>)</a:t>
            </a:r>
            <a:r>
              <a:rPr lang="ru-RU" sz="1600" b="0" dirty="0"/>
              <a:t>.  </a:t>
            </a:r>
          </a:p>
          <a:p>
            <a:r>
              <a:rPr lang="en-US" sz="1600" b="0" dirty="0"/>
              <a:t>U</a:t>
            </a:r>
            <a:r>
              <a:rPr lang="en-US" sz="1600" b="0" baseline="-25000" dirty="0">
                <a:sym typeface="Symbol" pitchFamily="18" charset="2"/>
              </a:rPr>
              <a:t></a:t>
            </a:r>
            <a:r>
              <a:rPr lang="ru-RU" sz="1600" b="0" baseline="-25000" dirty="0">
                <a:sym typeface="Symbol" pitchFamily="18" charset="2"/>
              </a:rPr>
              <a:t> </a:t>
            </a:r>
            <a:r>
              <a:rPr lang="ru-RU" sz="1600" b="0" dirty="0">
                <a:cs typeface="Times New Roman" charset="0"/>
                <a:sym typeface="Symbol" pitchFamily="18" charset="2"/>
              </a:rPr>
              <a:t></a:t>
            </a:r>
            <a:r>
              <a:rPr lang="ru-RU" sz="1600" b="0" dirty="0">
                <a:cs typeface="Times New Roman" charset="0"/>
              </a:rPr>
              <a:t>30-40кДж/моль, </a:t>
            </a:r>
            <a:r>
              <a:rPr lang="ru-RU" sz="1600" b="0" dirty="0" err="1">
                <a:cs typeface="Times New Roman" charset="0"/>
              </a:rPr>
              <a:t>дорівнює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енергії</a:t>
            </a:r>
            <a:r>
              <a:rPr lang="ru-RU" sz="1600" b="0" dirty="0">
                <a:sym typeface="Symbol" pitchFamily="18" charset="2"/>
              </a:rPr>
              <a:t> </a:t>
            </a:r>
            <a:r>
              <a:rPr lang="ru-RU" sz="1600" b="0" dirty="0" err="1">
                <a:sym typeface="Symbol" pitchFamily="18" charset="2"/>
              </a:rPr>
              <a:t>активациіїи</a:t>
            </a:r>
            <a:r>
              <a:rPr lang="ru-RU" sz="1600" b="0" dirty="0">
                <a:sym typeface="Symbol" pitchFamily="18" charset="2"/>
              </a:rPr>
              <a:t> в</a:t>
            </a:r>
            <a:r>
              <a:rPr lang="en-US" sz="1600" b="0" dirty="0">
                <a:sym typeface="Symbol" pitchFamily="18" charset="2"/>
              </a:rPr>
              <a:t>’</a:t>
            </a:r>
            <a:r>
              <a:rPr lang="ru-RU" sz="1600" b="0" dirty="0" err="1">
                <a:sym typeface="Symbol" pitchFamily="18" charset="2"/>
              </a:rPr>
              <a:t>язкої</a:t>
            </a:r>
            <a:r>
              <a:rPr lang="ru-RU" sz="1600" b="0" dirty="0">
                <a:sym typeface="Symbol" pitchFamily="18" charset="2"/>
              </a:rPr>
              <a:t> </a:t>
            </a:r>
            <a:r>
              <a:rPr lang="ru-RU" sz="1600" b="0" dirty="0" err="1">
                <a:sym typeface="Symbol" pitchFamily="18" charset="2"/>
              </a:rPr>
              <a:t>течії</a:t>
            </a:r>
            <a:r>
              <a:rPr lang="ru-RU" sz="1600" b="0" dirty="0">
                <a:sym typeface="Symbol" pitchFamily="18" charset="2"/>
              </a:rPr>
              <a:t> </a:t>
            </a:r>
            <a:r>
              <a:rPr lang="ru-RU" sz="1600" b="0" dirty="0"/>
              <a:t>; </a:t>
            </a:r>
          </a:p>
          <a:p>
            <a:r>
              <a:rPr lang="ru-RU" sz="1600" i="1" dirty="0">
                <a:cs typeface="Times New Roman" charset="0"/>
                <a:sym typeface="Symbol" pitchFamily="18" charset="2"/>
              </a:rPr>
              <a:t> </a:t>
            </a:r>
            <a:r>
              <a:rPr lang="ru-RU" sz="1600" b="0" dirty="0">
                <a:cs typeface="Times New Roman" charset="0"/>
              </a:rPr>
              <a:t>- </a:t>
            </a:r>
            <a:r>
              <a:rPr lang="ru-RU" sz="1600" b="0" dirty="0" err="1">
                <a:cs typeface="Times New Roman" charset="0"/>
              </a:rPr>
              <a:t>процеси</a:t>
            </a:r>
            <a:r>
              <a:rPr lang="ru-RU" sz="1600" b="0" dirty="0">
                <a:cs typeface="Times New Roman" charset="0"/>
              </a:rPr>
              <a:t>, </a:t>
            </a:r>
            <a:r>
              <a:rPr lang="ru-RU" sz="1600" b="0" dirty="0" err="1">
                <a:cs typeface="Times New Roman" charset="0"/>
              </a:rPr>
              <a:t>пов’язані</a:t>
            </a:r>
            <a:r>
              <a:rPr lang="ru-RU" sz="1600" b="0" dirty="0">
                <a:cs typeface="Times New Roman" charset="0"/>
              </a:rPr>
              <a:t>  </a:t>
            </a:r>
            <a:r>
              <a:rPr lang="ru-RU" sz="1600" b="0" dirty="0" err="1">
                <a:cs typeface="Times New Roman" charset="0"/>
              </a:rPr>
              <a:t>з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руйнуванням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фізичних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/>
              <a:t>зв’язків</a:t>
            </a:r>
            <a:r>
              <a:rPr lang="ru-RU" sz="1600" b="0" dirty="0"/>
              <a:t> ( </a:t>
            </a:r>
            <a:r>
              <a:rPr lang="ru-RU" sz="1600" b="0" dirty="0" err="1"/>
              <a:t>наприклад</a:t>
            </a:r>
            <a:r>
              <a:rPr lang="ru-RU" sz="1600" b="0" dirty="0"/>
              <a:t> </a:t>
            </a:r>
            <a:r>
              <a:rPr lang="ru-RU" sz="1600" b="0" dirty="0" err="1">
                <a:cs typeface="Times New Roman" charset="0"/>
              </a:rPr>
              <a:t>адгезійних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між</a:t>
            </a:r>
            <a:r>
              <a:rPr lang="ru-RU" sz="1600" b="0" dirty="0">
                <a:cs typeface="Times New Roman" charset="0"/>
              </a:rPr>
              <a:t> молекулами </a:t>
            </a:r>
            <a:r>
              <a:rPr lang="ru-RU" sz="1600" b="0" dirty="0" err="1">
                <a:cs typeface="Times New Roman" charset="0"/>
              </a:rPr>
              <a:t>полімеру</a:t>
            </a:r>
            <a:r>
              <a:rPr lang="ru-RU" sz="1600" b="0" dirty="0">
                <a:cs typeface="Times New Roman" charset="0"/>
              </a:rPr>
              <a:t>  </a:t>
            </a:r>
            <a:r>
              <a:rPr lang="ru-RU" sz="1600" b="0" dirty="0" err="1">
                <a:cs typeface="Times New Roman" charset="0"/>
              </a:rPr>
              <a:t>і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частинками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наповнювача</a:t>
            </a:r>
            <a:r>
              <a:rPr lang="ru-RU" sz="1600" b="0" dirty="0">
                <a:cs typeface="Times New Roman" charset="0"/>
              </a:rPr>
              <a:t>)</a:t>
            </a:r>
            <a:r>
              <a:rPr lang="ru-RU" sz="1600" b="0" dirty="0"/>
              <a:t>; </a:t>
            </a:r>
          </a:p>
          <a:p>
            <a:r>
              <a:rPr lang="ru-RU" sz="1600" i="1" dirty="0">
                <a:cs typeface="Times New Roman" charset="0"/>
                <a:sym typeface="Symbol" pitchFamily="18" charset="2"/>
              </a:rPr>
              <a:t></a:t>
            </a:r>
            <a:r>
              <a:rPr lang="ru-RU" sz="1600" b="0" dirty="0" err="1">
                <a:cs typeface="Times New Roman" charset="0"/>
              </a:rPr>
              <a:t>s</a:t>
            </a:r>
            <a:r>
              <a:rPr lang="ru-RU" sz="1600" b="0" dirty="0">
                <a:cs typeface="Times New Roman" charset="0"/>
              </a:rPr>
              <a:t> - </a:t>
            </a:r>
            <a:r>
              <a:rPr lang="ru-RU" sz="1600" b="0" dirty="0" err="1">
                <a:cs typeface="Times New Roman" charset="0"/>
              </a:rPr>
              <a:t>процеси</a:t>
            </a:r>
            <a:r>
              <a:rPr lang="ru-RU" sz="1600" b="0" dirty="0">
                <a:cs typeface="Times New Roman" charset="0"/>
              </a:rPr>
              <a:t>, </a:t>
            </a:r>
            <a:r>
              <a:rPr lang="ru-RU" sz="1600" b="0" dirty="0" err="1">
                <a:cs typeface="Times New Roman" charset="0"/>
              </a:rPr>
              <a:t>пов’язані</a:t>
            </a:r>
            <a:r>
              <a:rPr lang="ru-RU" sz="1600" b="0" dirty="0">
                <a:cs typeface="Times New Roman" charset="0"/>
              </a:rPr>
              <a:t>  </a:t>
            </a:r>
            <a:r>
              <a:rPr lang="ru-RU" sz="1600" b="0" dirty="0" err="1">
                <a:cs typeface="Times New Roman" charset="0"/>
              </a:rPr>
              <a:t>з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оберненим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руйнуванням</a:t>
            </a:r>
            <a:r>
              <a:rPr lang="ru-RU" sz="1600" b="0" dirty="0">
                <a:cs typeface="Times New Roman" charset="0"/>
              </a:rPr>
              <a:t>  </a:t>
            </a:r>
            <a:r>
              <a:rPr lang="ru-RU" sz="1600" b="0" dirty="0" err="1">
                <a:cs typeface="Times New Roman" charset="0"/>
              </a:rPr>
              <a:t>і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рекомбінацією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поперечних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хімічних</a:t>
            </a:r>
            <a:r>
              <a:rPr lang="ru-RU" sz="1600" b="0" dirty="0">
                <a:cs typeface="Times New Roman" charset="0"/>
              </a:rPr>
              <a:t> S-S </a:t>
            </a:r>
            <a:r>
              <a:rPr lang="ru-RU" sz="1600" b="0" dirty="0" err="1"/>
              <a:t>зв’язків</a:t>
            </a:r>
            <a:r>
              <a:rPr lang="ru-RU" sz="1600" b="0" dirty="0"/>
              <a:t> </a:t>
            </a:r>
            <a:r>
              <a:rPr lang="ru-RU" sz="1600" b="0" dirty="0">
                <a:cs typeface="Times New Roman" charset="0"/>
              </a:rPr>
              <a:t>в </a:t>
            </a:r>
            <a:r>
              <a:rPr lang="ru-RU" sz="1600" b="0" dirty="0" err="1">
                <a:cs typeface="Times New Roman" charset="0"/>
              </a:rPr>
              <a:t>сітчастих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по</a:t>
            </a:r>
            <a:r>
              <a:rPr lang="ru-RU" sz="1600" b="0" dirty="0" err="1"/>
              <a:t>лімерах</a:t>
            </a:r>
            <a:r>
              <a:rPr lang="ru-RU" sz="1600" b="0" dirty="0"/>
              <a:t>, </a:t>
            </a:r>
            <a:r>
              <a:rPr lang="ru-RU" sz="1600" b="0" dirty="0" err="1"/>
              <a:t>зшитих</a:t>
            </a:r>
            <a:r>
              <a:rPr lang="ru-RU" sz="1600" b="0" dirty="0"/>
              <a:t> </a:t>
            </a:r>
            <a:r>
              <a:rPr lang="ru-RU" sz="1600" b="0" dirty="0" err="1"/>
              <a:t>сіркою</a:t>
            </a:r>
            <a:r>
              <a:rPr lang="ru-RU" sz="1600" b="0" dirty="0"/>
              <a:t>.</a:t>
            </a:r>
          </a:p>
          <a:p>
            <a:r>
              <a:rPr lang="ru-RU" sz="1600" i="1" dirty="0">
                <a:sym typeface="Symbol" pitchFamily="18" charset="2"/>
              </a:rPr>
              <a:t></a:t>
            </a:r>
            <a:r>
              <a:rPr lang="ru-RU" sz="1600" i="1" dirty="0">
                <a:cs typeface="Times New Roman" charset="0"/>
                <a:sym typeface="Symbol" pitchFamily="18" charset="2"/>
              </a:rPr>
              <a:t>с</a:t>
            </a:r>
            <a:r>
              <a:rPr lang="ru-RU" sz="1600" i="1" baseline="-30000" dirty="0">
                <a:cs typeface="Times New Roman" charset="0"/>
              </a:rPr>
              <a:t> </a:t>
            </a:r>
            <a:r>
              <a:rPr lang="ru-RU" sz="1600" b="0" dirty="0">
                <a:cs typeface="Times New Roman" charset="0"/>
              </a:rPr>
              <a:t>- </a:t>
            </a:r>
            <a:r>
              <a:rPr lang="ru-RU" sz="1600" b="0" dirty="0" err="1">
                <a:cs typeface="Times New Roman" charset="0"/>
              </a:rPr>
              <a:t>процеси</a:t>
            </a:r>
            <a:r>
              <a:rPr lang="ru-RU" sz="1600" b="0" dirty="0">
                <a:cs typeface="Times New Roman" charset="0"/>
              </a:rPr>
              <a:t>, </a:t>
            </a:r>
            <a:r>
              <a:rPr lang="ru-RU" sz="1600" b="0" dirty="0" err="1">
                <a:cs typeface="Times New Roman" charset="0"/>
              </a:rPr>
              <a:t>пов’язані</a:t>
            </a:r>
            <a:r>
              <a:rPr lang="ru-RU" sz="1600" b="0" dirty="0">
                <a:cs typeface="Times New Roman" charset="0"/>
              </a:rPr>
              <a:t>  </a:t>
            </a:r>
            <a:r>
              <a:rPr lang="ru-RU" sz="1600" b="0" dirty="0" err="1">
                <a:cs typeface="Times New Roman" charset="0"/>
              </a:rPr>
              <a:t>з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появою</a:t>
            </a:r>
            <a:r>
              <a:rPr lang="ru-RU" sz="1600" b="0" dirty="0">
                <a:cs typeface="Times New Roman" charset="0"/>
              </a:rPr>
              <a:t> молекулярного </a:t>
            </a:r>
            <a:r>
              <a:rPr lang="ru-RU" sz="1600" b="0" dirty="0" err="1">
                <a:cs typeface="Times New Roman" charset="0"/>
              </a:rPr>
              <a:t>руху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внаслідок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розриву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хім</a:t>
            </a:r>
            <a:r>
              <a:rPr lang="ru-RU" sz="1600" b="0" dirty="0" err="1"/>
              <a:t>ічних</a:t>
            </a:r>
            <a:r>
              <a:rPr lang="ru-RU" sz="1600" b="0" dirty="0"/>
              <a:t> </a:t>
            </a:r>
            <a:r>
              <a:rPr lang="ru-RU" sz="1600" b="0" dirty="0" err="1"/>
              <a:t>зв’язків</a:t>
            </a:r>
            <a:r>
              <a:rPr lang="ru-RU" sz="1600" b="0" dirty="0"/>
              <a:t> (</a:t>
            </a:r>
            <a:r>
              <a:rPr lang="ru-RU" sz="1600" b="0" dirty="0" err="1"/>
              <a:t>хімічн</a:t>
            </a:r>
            <a:r>
              <a:rPr lang="ru-RU" sz="1600" b="0" dirty="0" err="1">
                <a:cs typeface="Times New Roman" charset="0"/>
              </a:rPr>
              <a:t>а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релаксація</a:t>
            </a:r>
            <a:r>
              <a:rPr lang="ru-RU" sz="1600" b="0" dirty="0">
                <a:cs typeface="Times New Roman" charset="0"/>
              </a:rPr>
              <a:t>);                                </a:t>
            </a:r>
            <a:r>
              <a:rPr lang="ru-RU" sz="1600" i="1" dirty="0">
                <a:cs typeface="Times New Roman" charset="0"/>
                <a:sym typeface="Symbol" pitchFamily="18" charset="2"/>
              </a:rPr>
              <a:t>  </a:t>
            </a:r>
            <a:r>
              <a:rPr lang="ru-RU" sz="1600" i="1" baseline="-30000" dirty="0">
                <a:cs typeface="Times New Roman" charset="0"/>
              </a:rPr>
              <a:t> </a:t>
            </a:r>
            <a:r>
              <a:rPr lang="ru-RU" sz="1600" b="0" dirty="0">
                <a:cs typeface="Times New Roman" charset="0"/>
              </a:rPr>
              <a:t>              </a:t>
            </a:r>
            <a:r>
              <a:rPr lang="ru-RU" sz="1600" b="0" dirty="0">
                <a:sym typeface="Symbol" pitchFamily="18" charset="2"/>
              </a:rPr>
              <a:t> </a:t>
            </a:r>
            <a:r>
              <a:rPr lang="en-US" sz="1600" b="0" dirty="0">
                <a:sym typeface="Symbol" pitchFamily="18" charset="2"/>
              </a:rPr>
              <a:t> </a:t>
            </a:r>
            <a:r>
              <a:rPr lang="ru-RU" sz="1600" b="0" dirty="0">
                <a:sym typeface="Symbol" pitchFamily="18" charset="2"/>
              </a:rPr>
              <a:t>         </a:t>
            </a:r>
          </a:p>
          <a:p>
            <a:endParaRPr lang="ru-RU" sz="1600" b="0" dirty="0"/>
          </a:p>
        </p:txBody>
      </p: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5257800" y="1905000"/>
            <a:ext cx="29718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ru-RU" sz="1600" b="0" i="1"/>
              <a:t>	</a:t>
            </a:r>
            <a:endParaRPr lang="ru-RU" b="0"/>
          </a:p>
        </p:txBody>
      </p:sp>
      <p:sp>
        <p:nvSpPr>
          <p:cNvPr id="10" name="Прямоугольник 9"/>
          <p:cNvSpPr/>
          <p:nvPr/>
        </p:nvSpPr>
        <p:spPr>
          <a:xfrm>
            <a:off x="468313" y="692150"/>
            <a:ext cx="820737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Основні</a:t>
            </a:r>
            <a:r>
              <a:rPr lang="ru-RU" sz="24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4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релаксаційні</a:t>
            </a:r>
            <a:r>
              <a:rPr lang="ru-RU" sz="24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переходи в </a:t>
            </a:r>
            <a:r>
              <a:rPr lang="ru-RU" sz="24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полімерах</a:t>
            </a:r>
            <a:r>
              <a:rPr lang="ru-RU" sz="24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0"/>
            <a:ext cx="6191250" cy="712788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Вплив</a:t>
            </a:r>
            <a:r>
              <a:rPr lang="ru-RU" sz="36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температури</a:t>
            </a:r>
            <a:endParaRPr lang="ru-RU" sz="36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4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D1DD4169-32C9-421B-AC6A-C74E78994107}" type="slidenum">
              <a:rPr lang="ru-RU"/>
              <a:pPr/>
              <a:t>8</a:t>
            </a:fld>
            <a:endParaRPr lang="ru-RU"/>
          </a:p>
        </p:txBody>
      </p:sp>
      <p:graphicFrame>
        <p:nvGraphicFramePr>
          <p:cNvPr id="5122" name="Object 5"/>
          <p:cNvGraphicFramePr>
            <a:graphicFrameLocks noChangeAspect="1"/>
          </p:cNvGraphicFramePr>
          <p:nvPr/>
        </p:nvGraphicFramePr>
        <p:xfrm>
          <a:off x="2555776" y="1916832"/>
          <a:ext cx="4248472" cy="2507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Точечный рисунок" r:id="rId2" imgW="4571429" imgH="3048426" progId="PBrush">
                  <p:embed/>
                </p:oleObj>
              </mc:Choice>
              <mc:Fallback>
                <p:oleObj name="Точечный рисунок" r:id="rId2" imgW="4571429" imgH="3048426" progId="PBrush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26666" b="12500"/>
                      <a:stretch>
                        <a:fillRect/>
                      </a:stretch>
                    </p:blipFill>
                    <p:spPr bwMode="auto">
                      <a:xfrm>
                        <a:off x="2555776" y="1916832"/>
                        <a:ext cx="4248472" cy="25073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0" y="4221088"/>
            <a:ext cx="903649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0" dirty="0" err="1">
                <a:cs typeface="Times New Roman" charset="0"/>
              </a:rPr>
              <a:t>Умовою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повноти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протікання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релаксаційного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процесу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є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i="1" dirty="0">
                <a:cs typeface="Times New Roman" charset="0"/>
                <a:sym typeface="Symbol" pitchFamily="18" charset="2"/>
              </a:rPr>
              <a:t></a:t>
            </a:r>
            <a:r>
              <a:rPr lang="ru-RU" baseline="-30000" dirty="0">
                <a:cs typeface="Times New Roman" charset="0"/>
              </a:rPr>
              <a:t>А</a:t>
            </a:r>
            <a:r>
              <a:rPr lang="ru-RU" dirty="0">
                <a:cs typeface="Times New Roman" charset="0"/>
              </a:rPr>
              <a:t> </a:t>
            </a:r>
            <a:r>
              <a:rPr lang="ru-RU" dirty="0">
                <a:cs typeface="Times New Roman" charset="0"/>
                <a:sym typeface="Symbol" pitchFamily="18" charset="2"/>
              </a:rPr>
              <a:t></a:t>
            </a:r>
            <a:r>
              <a:rPr lang="ru-RU" i="1" dirty="0">
                <a:cs typeface="Times New Roman" charset="0"/>
                <a:sym typeface="Symbol" pitchFamily="18" charset="2"/>
              </a:rPr>
              <a:t></a:t>
            </a:r>
            <a:endParaRPr lang="ru-RU" b="0" dirty="0">
              <a:cs typeface="Times New Roman" charset="0"/>
              <a:sym typeface="Symbol" pitchFamily="18" charset="2"/>
            </a:endParaRPr>
          </a:p>
          <a:p>
            <a:pPr algn="ctr">
              <a:spcBef>
                <a:spcPts val="0"/>
              </a:spcBef>
            </a:pPr>
            <a:r>
              <a:rPr lang="ru-RU" b="0" dirty="0">
                <a:cs typeface="Times New Roman" charset="0"/>
              </a:rPr>
              <a:t>(Час </a:t>
            </a:r>
            <a:r>
              <a:rPr lang="ru-RU" b="0" dirty="0" err="1">
                <a:cs typeface="Times New Roman" charset="0"/>
              </a:rPr>
              <a:t>зовнішнього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впливу</a:t>
            </a:r>
            <a:r>
              <a:rPr lang="ru-RU" b="0" dirty="0">
                <a:cs typeface="Times New Roman" charset="0"/>
              </a:rPr>
              <a:t>, </a:t>
            </a:r>
            <a:r>
              <a:rPr lang="ru-RU" b="0" dirty="0" err="1">
                <a:cs typeface="Times New Roman" charset="0"/>
              </a:rPr>
              <a:t>який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викликав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процес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i="1" dirty="0">
                <a:cs typeface="Times New Roman" charset="0"/>
                <a:sym typeface="Symbol" pitchFamily="18" charset="2"/>
              </a:rPr>
              <a:t></a:t>
            </a:r>
            <a:r>
              <a:rPr lang="ru-RU" baseline="-30000" dirty="0">
                <a:cs typeface="Times New Roman" charset="0"/>
              </a:rPr>
              <a:t>А  </a:t>
            </a:r>
            <a:r>
              <a:rPr lang="ru-RU" b="0" dirty="0" err="1">
                <a:cs typeface="Times New Roman" charset="0"/>
              </a:rPr>
              <a:t>має</a:t>
            </a:r>
            <a:r>
              <a:rPr lang="ru-RU" b="0" dirty="0">
                <a:cs typeface="Times New Roman" charset="0"/>
              </a:rPr>
              <a:t> бути </a:t>
            </a:r>
            <a:r>
              <a:rPr lang="ru-RU" b="0" dirty="0" err="1">
                <a:cs typeface="Times New Roman" charset="0"/>
              </a:rPr>
              <a:t>більшим</a:t>
            </a:r>
            <a:r>
              <a:rPr lang="ru-RU" b="0" dirty="0">
                <a:cs typeface="Times New Roman" charset="0"/>
              </a:rPr>
              <a:t>, </a:t>
            </a:r>
          </a:p>
          <a:p>
            <a:pPr algn="ctr">
              <a:spcBef>
                <a:spcPts val="0"/>
              </a:spcBef>
            </a:pPr>
            <a:r>
              <a:rPr lang="ru-RU" b="0" dirty="0" err="1">
                <a:cs typeface="Times New Roman" charset="0"/>
              </a:rPr>
              <a:t>ніж</a:t>
            </a:r>
            <a:r>
              <a:rPr lang="ru-RU" b="0" dirty="0">
                <a:cs typeface="Times New Roman" charset="0"/>
              </a:rPr>
              <a:t> час </a:t>
            </a:r>
            <a:r>
              <a:rPr lang="ru-RU" b="0" dirty="0" err="1">
                <a:cs typeface="Times New Roman" charset="0"/>
              </a:rPr>
              <a:t>релаксації</a:t>
            </a:r>
            <a:r>
              <a:rPr lang="ru-RU" b="0" dirty="0">
                <a:cs typeface="Times New Roman" charset="0"/>
              </a:rPr>
              <a:t> </a:t>
            </a:r>
            <a:r>
              <a:rPr lang="ru-RU" i="1" dirty="0">
                <a:cs typeface="Times New Roman" charset="0"/>
                <a:sym typeface="Symbol" pitchFamily="18" charset="2"/>
              </a:rPr>
              <a:t></a:t>
            </a:r>
            <a:r>
              <a:rPr lang="ru-RU" b="0" dirty="0">
                <a:cs typeface="Times New Roman" charset="0"/>
                <a:sym typeface="Symbol" pitchFamily="18" charset="2"/>
              </a:rPr>
              <a:t>)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95536" y="5085184"/>
            <a:ext cx="83529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600" b="0" dirty="0">
                <a:cs typeface="Times New Roman" charset="0"/>
              </a:rPr>
              <a:t>За </a:t>
            </a:r>
            <a:r>
              <a:rPr lang="ru-RU" sz="1600" b="0" dirty="0" err="1">
                <a:cs typeface="Times New Roman" charset="0"/>
              </a:rPr>
              <a:t>певних</a:t>
            </a:r>
            <a:r>
              <a:rPr lang="ru-RU" sz="1600" b="0" dirty="0">
                <a:cs typeface="Times New Roman" charset="0"/>
              </a:rPr>
              <a:t> температур </a:t>
            </a:r>
            <a:r>
              <a:rPr lang="ru-RU" sz="1600" b="0" dirty="0" err="1">
                <a:cs typeface="Times New Roman" charset="0"/>
              </a:rPr>
              <a:t>і</a:t>
            </a:r>
            <a:r>
              <a:rPr lang="ru-RU" sz="1600" b="0" dirty="0">
                <a:cs typeface="Times New Roman" charset="0"/>
              </a:rPr>
              <a:t> часу </a:t>
            </a:r>
            <a:r>
              <a:rPr lang="ru-RU" sz="1600" b="0" dirty="0" err="1">
                <a:cs typeface="Times New Roman" charset="0"/>
              </a:rPr>
              <a:t>зовнішнього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впливу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ця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вимога</a:t>
            </a:r>
            <a:r>
              <a:rPr lang="ru-RU" sz="1600" b="0" dirty="0">
                <a:cs typeface="Times New Roman" charset="0"/>
              </a:rPr>
              <a:t> не </a:t>
            </a:r>
            <a:r>
              <a:rPr lang="ru-RU" sz="1600" b="0" dirty="0" err="1">
                <a:cs typeface="Times New Roman" charset="0"/>
              </a:rPr>
              <a:t>виконується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і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полімер</a:t>
            </a:r>
            <a:r>
              <a:rPr lang="ru-RU" sz="1600" b="0" dirty="0">
                <a:cs typeface="Times New Roman" charset="0"/>
              </a:rPr>
              <a:t> буде </a:t>
            </a:r>
            <a:r>
              <a:rPr lang="ru-RU" sz="1600" b="0" dirty="0" err="1">
                <a:cs typeface="Times New Roman" charset="0"/>
              </a:rPr>
              <a:t>знаходитись</a:t>
            </a:r>
            <a:r>
              <a:rPr lang="ru-RU" sz="1600" b="0" dirty="0">
                <a:cs typeface="Times New Roman" charset="0"/>
              </a:rPr>
              <a:t> у </a:t>
            </a:r>
            <a:r>
              <a:rPr lang="ru-RU" sz="1600" b="0" dirty="0" err="1">
                <a:cs typeface="Times New Roman" charset="0"/>
              </a:rPr>
              <a:t>нерівноважному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стані</a:t>
            </a:r>
            <a:r>
              <a:rPr lang="ru-RU" sz="1600" b="0" dirty="0">
                <a:cs typeface="Times New Roman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ru-RU" sz="1600" b="0" dirty="0" err="1">
                <a:cs typeface="Times New Roman" charset="0"/>
              </a:rPr>
              <a:t>Приклади</a:t>
            </a:r>
            <a:r>
              <a:rPr lang="ru-RU" sz="1600" b="0" dirty="0">
                <a:cs typeface="Times New Roman" charset="0"/>
              </a:rPr>
              <a:t>: </a:t>
            </a:r>
            <a:r>
              <a:rPr lang="ru-RU" sz="1600" b="0" dirty="0" err="1">
                <a:cs typeface="Times New Roman" charset="0"/>
              </a:rPr>
              <a:t>низькомолекулярні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рідини</a:t>
            </a:r>
            <a:r>
              <a:rPr lang="ru-RU" sz="1600" b="0" dirty="0">
                <a:cs typeface="Times New Roman" charset="0"/>
              </a:rPr>
              <a:t> в </a:t>
            </a:r>
            <a:r>
              <a:rPr lang="ru-RU" sz="1600" b="0" dirty="0" err="1">
                <a:cs typeface="Times New Roman" charset="0"/>
              </a:rPr>
              <a:t>умовах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швидких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деформацій</a:t>
            </a:r>
            <a:r>
              <a:rPr lang="ru-RU" sz="1600" b="0" dirty="0">
                <a:cs typeface="Times New Roman" charset="0"/>
              </a:rPr>
              <a:t>, </a:t>
            </a:r>
            <a:r>
              <a:rPr lang="ru-RU" sz="1600" b="0" dirty="0" err="1">
                <a:cs typeface="Times New Roman" charset="0"/>
              </a:rPr>
              <a:t>процеси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склування</a:t>
            </a:r>
            <a:r>
              <a:rPr lang="ru-RU" sz="1600" b="0" dirty="0">
                <a:cs typeface="Times New Roman" charset="0"/>
              </a:rPr>
              <a:t>, </a:t>
            </a:r>
            <a:r>
              <a:rPr lang="ru-RU" sz="1600" b="0" dirty="0" err="1">
                <a:cs typeface="Times New Roman" charset="0"/>
              </a:rPr>
              <a:t>деформація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і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течія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полімерів</a:t>
            </a:r>
            <a:r>
              <a:rPr lang="ru-RU" sz="1600" b="0" dirty="0">
                <a:cs typeface="Times New Roman" charset="0"/>
              </a:rPr>
              <a:t>,  </a:t>
            </a:r>
            <a:r>
              <a:rPr lang="ru-RU" sz="1600" b="0" dirty="0" err="1">
                <a:cs typeface="Times New Roman" charset="0"/>
              </a:rPr>
              <a:t>силікатне</a:t>
            </a:r>
            <a:r>
              <a:rPr lang="ru-RU" sz="1600" b="0" dirty="0">
                <a:cs typeface="Times New Roman" charset="0"/>
              </a:rPr>
              <a:t> </a:t>
            </a:r>
            <a:r>
              <a:rPr lang="ru-RU" sz="1600" b="0" dirty="0" err="1">
                <a:cs typeface="Times New Roman" charset="0"/>
              </a:rPr>
              <a:t>скло</a:t>
            </a:r>
            <a:endParaRPr lang="ru-RU" sz="1600" b="0" dirty="0">
              <a:cs typeface="Times New Roman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323528" y="836712"/>
            <a:ext cx="86788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">
              <a:spcBef>
                <a:spcPct val="50000"/>
              </a:spcBef>
            </a:pPr>
            <a:r>
              <a:rPr lang="ru-RU" b="0" dirty="0" err="1">
                <a:cs typeface="Times New Roman" charset="0"/>
              </a:rPr>
              <a:t>Зміна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температури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призводить</a:t>
            </a:r>
            <a:r>
              <a:rPr lang="ru-RU" b="0" dirty="0">
                <a:cs typeface="Times New Roman" charset="0"/>
              </a:rPr>
              <a:t> до </a:t>
            </a:r>
            <a:r>
              <a:rPr lang="ru-RU" b="0" dirty="0" err="1">
                <a:cs typeface="Times New Roman" charset="0"/>
              </a:rPr>
              <a:t>зміни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вигляду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релаксаційного</a:t>
            </a:r>
            <a:r>
              <a:rPr lang="ru-RU" b="0" dirty="0">
                <a:cs typeface="Times New Roman" charset="0"/>
              </a:rPr>
              <a:t> спектру.  При </a:t>
            </a:r>
            <a:r>
              <a:rPr lang="ru-RU" b="0" dirty="0" err="1">
                <a:cs typeface="Times New Roman" charset="0"/>
              </a:rPr>
              <a:t>збільшенні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температури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відбувається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зсув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максимумів</a:t>
            </a:r>
            <a:r>
              <a:rPr lang="ru-RU" b="0" dirty="0">
                <a:cs typeface="Times New Roman" charset="0"/>
              </a:rPr>
              <a:t> у </a:t>
            </a:r>
            <a:r>
              <a:rPr lang="ru-RU" b="0" dirty="0" err="1">
                <a:cs typeface="Times New Roman" charset="0"/>
              </a:rPr>
              <a:t>бік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менших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часів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релаксації</a:t>
            </a:r>
            <a:r>
              <a:rPr lang="ru-RU" b="0" dirty="0">
                <a:cs typeface="Times New Roman" charset="0"/>
              </a:rPr>
              <a:t>.  </a:t>
            </a:r>
            <a:r>
              <a:rPr lang="ru-RU" b="0" dirty="0" err="1">
                <a:cs typeface="Times New Roman" charset="0"/>
              </a:rPr>
              <a:t>Інтенсивність</a:t>
            </a:r>
            <a:r>
              <a:rPr lang="ru-RU" b="0" dirty="0">
                <a:cs typeface="Times New Roman" charset="0"/>
              </a:rPr>
              <a:t> такого </a:t>
            </a:r>
            <a:r>
              <a:rPr lang="ru-RU" b="0" dirty="0" err="1">
                <a:cs typeface="Times New Roman" charset="0"/>
              </a:rPr>
              <a:t>зсуву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залежить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від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енергії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активації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елементарного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релаксаційного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процесу</a:t>
            </a:r>
            <a:r>
              <a:rPr lang="ru-RU" b="0" dirty="0">
                <a:cs typeface="Times New Roman" charset="0"/>
              </a:rPr>
              <a:t>.. </a:t>
            </a:r>
            <a:endParaRPr lang="ru-RU" b="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404664"/>
            <a:ext cx="7848872" cy="4572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6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Агрегатні стани полімерів</a:t>
            </a:r>
            <a:endParaRPr lang="ru-RU" sz="36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50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4963D5B-CD57-4929-B1ED-00212B306E78}" type="slidenum">
              <a:rPr lang="ru-RU"/>
              <a:pPr/>
              <a:t>9</a:t>
            </a:fld>
            <a:endParaRPr lang="ru-RU"/>
          </a:p>
        </p:txBody>
      </p:sp>
      <p:sp>
        <p:nvSpPr>
          <p:cNvPr id="6151" name="Text Box 4"/>
          <p:cNvSpPr txBox="1">
            <a:spLocks noChangeArrowheads="1"/>
          </p:cNvSpPr>
          <p:nvPr/>
        </p:nvSpPr>
        <p:spPr bwMode="auto">
          <a:xfrm>
            <a:off x="323528" y="1628800"/>
            <a:ext cx="862838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268288" algn="ctr">
              <a:spcBef>
                <a:spcPts val="0"/>
              </a:spcBef>
            </a:pPr>
            <a:r>
              <a:rPr lang="ru-RU" b="0" dirty="0" err="1">
                <a:cs typeface="Times New Roman" charset="0"/>
              </a:rPr>
              <a:t>Речовина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може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знаходитись</a:t>
            </a:r>
            <a:r>
              <a:rPr lang="ru-RU" b="0" dirty="0">
                <a:cs typeface="Times New Roman" charset="0"/>
              </a:rPr>
              <a:t> у </a:t>
            </a:r>
            <a:r>
              <a:rPr lang="ru-RU" b="0" dirty="0" err="1">
                <a:cs typeface="Times New Roman" charset="0"/>
              </a:rPr>
              <a:t>трьох</a:t>
            </a:r>
            <a:r>
              <a:rPr lang="ru-RU" b="0" dirty="0">
                <a:cs typeface="Times New Roman" charset="0"/>
              </a:rPr>
              <a:t> </a:t>
            </a:r>
            <a:r>
              <a:rPr lang="ru-RU" i="1" dirty="0" err="1">
                <a:cs typeface="Times New Roman" charset="0"/>
              </a:rPr>
              <a:t>агрегатних</a:t>
            </a:r>
            <a:r>
              <a:rPr lang="ru-RU" i="1" dirty="0">
                <a:cs typeface="Times New Roman" charset="0"/>
              </a:rPr>
              <a:t> станах</a:t>
            </a:r>
            <a:r>
              <a:rPr lang="ru-RU" b="0" dirty="0">
                <a:cs typeface="Times New Roman" charset="0"/>
              </a:rPr>
              <a:t>, </a:t>
            </a:r>
            <a:r>
              <a:rPr lang="ru-RU" b="0" dirty="0" err="1">
                <a:cs typeface="Times New Roman" charset="0"/>
              </a:rPr>
              <a:t>які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відрізняються</a:t>
            </a:r>
            <a:r>
              <a:rPr lang="ru-RU" b="0" dirty="0">
                <a:cs typeface="Times New Roman" charset="0"/>
              </a:rPr>
              <a:t>  характером </a:t>
            </a:r>
            <a:r>
              <a:rPr lang="ru-RU" b="0" dirty="0" err="1">
                <a:cs typeface="Times New Roman" charset="0"/>
              </a:rPr>
              <a:t>рухливості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атомів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або</a:t>
            </a:r>
            <a:r>
              <a:rPr lang="ru-RU" b="0" dirty="0">
                <a:cs typeface="Times New Roman" charset="0"/>
              </a:rPr>
              <a:t> молекул </a:t>
            </a:r>
            <a:r>
              <a:rPr lang="ru-RU" b="0" dirty="0" err="1">
                <a:cs typeface="Times New Roman" charset="0"/>
              </a:rPr>
              <a:t>і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щільністю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їх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пакування</a:t>
            </a:r>
            <a:r>
              <a:rPr lang="ru-RU" b="0" dirty="0">
                <a:cs typeface="Times New Roman" charset="0"/>
              </a:rPr>
              <a:t>: </a:t>
            </a:r>
          </a:p>
          <a:p>
            <a:pPr indent="268288" algn="just">
              <a:spcBef>
                <a:spcPts val="0"/>
              </a:spcBef>
            </a:pPr>
            <a:r>
              <a:rPr lang="ru-RU" dirty="0">
                <a:cs typeface="Times New Roman" charset="0"/>
              </a:rPr>
              <a:t>твердому </a:t>
            </a:r>
            <a:r>
              <a:rPr lang="ru-RU" b="0" dirty="0">
                <a:cs typeface="Times New Roman" charset="0"/>
              </a:rPr>
              <a:t>(</a:t>
            </a:r>
            <a:r>
              <a:rPr lang="ru-RU" b="0" dirty="0" err="1">
                <a:cs typeface="Times New Roman" charset="0"/>
              </a:rPr>
              <a:t>щільне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пакування</a:t>
            </a:r>
            <a:r>
              <a:rPr lang="ru-RU" b="0" dirty="0">
                <a:cs typeface="Times New Roman" charset="0"/>
              </a:rPr>
              <a:t>, мала </a:t>
            </a:r>
            <a:r>
              <a:rPr lang="ru-RU" b="0" dirty="0" err="1">
                <a:cs typeface="Times New Roman" charset="0"/>
              </a:rPr>
              <a:t>рухливість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і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відсутність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поступального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руху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атомів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або</a:t>
            </a:r>
            <a:r>
              <a:rPr lang="ru-RU" b="0" dirty="0">
                <a:cs typeface="Times New Roman" charset="0"/>
              </a:rPr>
              <a:t> молекул, стала форма </a:t>
            </a:r>
            <a:r>
              <a:rPr lang="ru-RU" b="0" dirty="0" err="1">
                <a:cs typeface="Times New Roman" charset="0"/>
              </a:rPr>
              <a:t>і</a:t>
            </a:r>
            <a:r>
              <a:rPr lang="ru-RU" b="0" dirty="0">
                <a:cs typeface="Times New Roman" charset="0"/>
              </a:rPr>
              <a:t> об</a:t>
            </a:r>
            <a:r>
              <a:rPr lang="en-US" b="0" dirty="0">
                <a:cs typeface="Times New Roman" charset="0"/>
              </a:rPr>
              <a:t>’</a:t>
            </a:r>
            <a:r>
              <a:rPr lang="uk-UA" b="0" dirty="0" err="1">
                <a:cs typeface="Times New Roman" charset="0"/>
              </a:rPr>
              <a:t>єм</a:t>
            </a:r>
            <a:r>
              <a:rPr lang="uk-UA" b="0" dirty="0">
                <a:cs typeface="Times New Roman" charset="0"/>
              </a:rPr>
              <a:t>);</a:t>
            </a:r>
            <a:r>
              <a:rPr lang="ru-RU" b="0" dirty="0">
                <a:cs typeface="Times New Roman" charset="0"/>
              </a:rPr>
              <a:t> </a:t>
            </a:r>
          </a:p>
          <a:p>
            <a:pPr indent="268288" algn="just">
              <a:spcBef>
                <a:spcPts val="0"/>
              </a:spcBef>
            </a:pPr>
            <a:r>
              <a:rPr lang="ru-RU" b="0" dirty="0">
                <a:cs typeface="Times New Roman" charset="0"/>
              </a:rPr>
              <a:t> </a:t>
            </a:r>
            <a:r>
              <a:rPr lang="ru-RU" dirty="0" err="1">
                <a:cs typeface="Times New Roman" charset="0"/>
              </a:rPr>
              <a:t>рідкому</a:t>
            </a:r>
            <a:r>
              <a:rPr lang="ru-RU" dirty="0">
                <a:cs typeface="Times New Roman" charset="0"/>
              </a:rPr>
              <a:t> </a:t>
            </a:r>
            <a:r>
              <a:rPr lang="ru-RU" b="0" dirty="0">
                <a:cs typeface="Times New Roman" charset="0"/>
              </a:rPr>
              <a:t>(</a:t>
            </a:r>
            <a:r>
              <a:rPr lang="ru-RU" b="0" dirty="0" err="1">
                <a:cs typeface="Times New Roman" charset="0"/>
              </a:rPr>
              <a:t>щільне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пакування</a:t>
            </a:r>
            <a:r>
              <a:rPr lang="ru-RU" b="0" dirty="0">
                <a:cs typeface="Times New Roman" charset="0"/>
              </a:rPr>
              <a:t>, </a:t>
            </a:r>
            <a:r>
              <a:rPr lang="uk-UA" b="0" dirty="0">
                <a:cs typeface="Times New Roman" charset="0"/>
              </a:rPr>
              <a:t>висока рухливість і </a:t>
            </a:r>
            <a:r>
              <a:rPr lang="ru-RU" b="0" dirty="0" err="1">
                <a:cs typeface="Times New Roman" charset="0"/>
              </a:rPr>
              <a:t>наявність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поступального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руху</a:t>
            </a:r>
            <a:r>
              <a:rPr lang="ru-RU" b="0" dirty="0">
                <a:cs typeface="Times New Roman" charset="0"/>
              </a:rPr>
              <a:t> молекул </a:t>
            </a:r>
            <a:r>
              <a:rPr lang="ru-RU" b="0" dirty="0" err="1">
                <a:cs typeface="Times New Roman" charset="0"/>
              </a:rPr>
              <a:t>і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атомів</a:t>
            </a:r>
            <a:r>
              <a:rPr lang="ru-RU" b="0" dirty="0">
                <a:cs typeface="Times New Roman" charset="0"/>
              </a:rPr>
              <a:t>, </a:t>
            </a:r>
            <a:r>
              <a:rPr lang="ru-RU" b="0" dirty="0" err="1">
                <a:cs typeface="Times New Roman" charset="0"/>
              </a:rPr>
              <a:t>сталий</a:t>
            </a:r>
            <a:r>
              <a:rPr lang="ru-RU" b="0" dirty="0">
                <a:cs typeface="Times New Roman" charset="0"/>
              </a:rPr>
              <a:t> об</a:t>
            </a:r>
            <a:r>
              <a:rPr lang="en-US" b="0" dirty="0">
                <a:cs typeface="Times New Roman" charset="0"/>
              </a:rPr>
              <a:t>’</a:t>
            </a:r>
            <a:r>
              <a:rPr lang="uk-UA" b="0" dirty="0" err="1">
                <a:cs typeface="Times New Roman" charset="0"/>
              </a:rPr>
              <a:t>єм</a:t>
            </a:r>
            <a:r>
              <a:rPr lang="uk-UA" b="0" dirty="0">
                <a:cs typeface="Times New Roman" charset="0"/>
              </a:rPr>
              <a:t>, </a:t>
            </a:r>
            <a:r>
              <a:rPr lang="ru-RU" b="0" dirty="0" err="1">
                <a:cs typeface="Times New Roman" charset="0"/>
              </a:rPr>
              <a:t>відсутність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сталої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форми</a:t>
            </a:r>
            <a:r>
              <a:rPr lang="uk-UA" b="0" dirty="0">
                <a:cs typeface="Times New Roman" charset="0"/>
              </a:rPr>
              <a:t>);</a:t>
            </a:r>
            <a:r>
              <a:rPr lang="ru-RU" b="0" dirty="0">
                <a:cs typeface="Times New Roman" charset="0"/>
              </a:rPr>
              <a:t> </a:t>
            </a:r>
          </a:p>
          <a:p>
            <a:pPr indent="268288" algn="just">
              <a:spcBef>
                <a:spcPts val="0"/>
              </a:spcBef>
            </a:pPr>
            <a:r>
              <a:rPr lang="ru-RU" dirty="0" err="1">
                <a:cs typeface="Times New Roman" charset="0"/>
              </a:rPr>
              <a:t>газоподібному</a:t>
            </a:r>
            <a:r>
              <a:rPr lang="ru-RU" dirty="0">
                <a:cs typeface="Times New Roman" charset="0"/>
              </a:rPr>
              <a:t> </a:t>
            </a:r>
            <a:r>
              <a:rPr lang="ru-RU" b="0" dirty="0">
                <a:cs typeface="Times New Roman" charset="0"/>
              </a:rPr>
              <a:t> (велика </a:t>
            </a:r>
            <a:r>
              <a:rPr lang="ru-RU" b="0" dirty="0" err="1">
                <a:cs typeface="Times New Roman" charset="0"/>
              </a:rPr>
              <a:t>рухдивість</a:t>
            </a:r>
            <a:r>
              <a:rPr lang="ru-RU" b="0" dirty="0">
                <a:cs typeface="Times New Roman" charset="0"/>
              </a:rPr>
              <a:t> та </a:t>
            </a:r>
            <a:r>
              <a:rPr lang="ru-RU" b="0" dirty="0" err="1">
                <a:cs typeface="Times New Roman" charset="0"/>
              </a:rPr>
              <a:t>великі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відстані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між</a:t>
            </a:r>
            <a:r>
              <a:rPr lang="ru-RU" b="0" dirty="0">
                <a:cs typeface="Times New Roman" charset="0"/>
              </a:rPr>
              <a:t> атомами </a:t>
            </a:r>
            <a:r>
              <a:rPr lang="ru-RU" b="0" dirty="0" err="1">
                <a:cs typeface="Times New Roman" charset="0"/>
              </a:rPr>
              <a:t>і</a:t>
            </a:r>
            <a:r>
              <a:rPr lang="ru-RU" b="0" dirty="0">
                <a:cs typeface="Times New Roman" charset="0"/>
              </a:rPr>
              <a:t> молекулами, </a:t>
            </a:r>
            <a:r>
              <a:rPr lang="ru-RU" b="0" dirty="0" err="1">
                <a:cs typeface="Times New Roman" charset="0"/>
              </a:rPr>
              <a:t>наявність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їх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поступального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руху</a:t>
            </a:r>
            <a:r>
              <a:rPr lang="ru-RU" b="0" dirty="0">
                <a:cs typeface="Times New Roman" charset="0"/>
              </a:rPr>
              <a:t>, </a:t>
            </a:r>
            <a:r>
              <a:rPr lang="ru-RU" b="0" dirty="0" err="1">
                <a:cs typeface="Times New Roman" charset="0"/>
              </a:rPr>
              <a:t>відсутність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сталих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форми</a:t>
            </a:r>
            <a:r>
              <a:rPr lang="ru-RU" b="0" dirty="0">
                <a:cs typeface="Times New Roman" charset="0"/>
              </a:rPr>
              <a:t> </a:t>
            </a:r>
            <a:r>
              <a:rPr lang="ru-RU" b="0" dirty="0" err="1">
                <a:cs typeface="Times New Roman" charset="0"/>
              </a:rPr>
              <a:t>і</a:t>
            </a:r>
            <a:r>
              <a:rPr lang="ru-RU" b="0" dirty="0">
                <a:cs typeface="Times New Roman" charset="0"/>
              </a:rPr>
              <a:t> об</a:t>
            </a:r>
            <a:r>
              <a:rPr lang="en-US" b="0" dirty="0">
                <a:cs typeface="Times New Roman" charset="0"/>
              </a:rPr>
              <a:t>’</a:t>
            </a:r>
            <a:r>
              <a:rPr lang="uk-UA" b="0" dirty="0" err="1">
                <a:cs typeface="Times New Roman" charset="0"/>
              </a:rPr>
              <a:t>єму</a:t>
            </a:r>
            <a:r>
              <a:rPr lang="uk-UA" b="0" dirty="0">
                <a:cs typeface="Times New Roman" charset="0"/>
              </a:rPr>
              <a:t>.</a:t>
            </a:r>
          </a:p>
          <a:p>
            <a:pPr indent="268288" algn="just">
              <a:spcBef>
                <a:spcPts val="0"/>
              </a:spcBef>
            </a:pPr>
            <a:endParaRPr lang="uk-UA" b="0" dirty="0">
              <a:cs typeface="Times New Roman" charset="0"/>
            </a:endParaRPr>
          </a:p>
          <a:p>
            <a:pPr indent="268288" algn="just">
              <a:spcBef>
                <a:spcPts val="0"/>
              </a:spcBef>
            </a:pPr>
            <a:r>
              <a:rPr lang="uk-UA" b="0" dirty="0">
                <a:cs typeface="Times New Roman" charset="0"/>
              </a:rPr>
              <a:t>Полімери перебувають лише у  конденсованому (рідкому або твердому) стані  оскільки їх практично неможливо перевести у газоподібний стан внаслідок значного перевищення  їх температури кипіння над температурою розкладу.</a:t>
            </a:r>
            <a:endParaRPr lang="ru-RU" b="0" dirty="0"/>
          </a:p>
        </p:txBody>
      </p:sp>
      <p:sp>
        <p:nvSpPr>
          <p:cNvPr id="6153" name="Rectangle 11"/>
          <p:cNvSpPr>
            <a:spLocks noChangeArrowheads="1"/>
          </p:cNvSpPr>
          <p:nvPr/>
        </p:nvSpPr>
        <p:spPr bwMode="auto">
          <a:xfrm>
            <a:off x="4181475" y="3138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1402</TotalTime>
  <Words>1157</Words>
  <Application>Microsoft Office PowerPoint</Application>
  <PresentationFormat>Екран (4:3)</PresentationFormat>
  <Paragraphs>119</Paragraphs>
  <Slides>13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3</vt:i4>
      </vt:variant>
      <vt:variant>
        <vt:lpstr>Заголовки слайдів</vt:lpstr>
      </vt:variant>
      <vt:variant>
        <vt:i4>13</vt:i4>
      </vt:variant>
    </vt:vector>
  </HeadingPairs>
  <TitlesOfParts>
    <vt:vector size="25" baseType="lpstr">
      <vt:lpstr>Bookman Old Style</vt:lpstr>
      <vt:lpstr>Calibri</vt:lpstr>
      <vt:lpstr>Cambria</vt:lpstr>
      <vt:lpstr>Gill Sans MT</vt:lpstr>
      <vt:lpstr>Symbol</vt:lpstr>
      <vt:lpstr>Times New Roman</vt:lpstr>
      <vt:lpstr>Wingdings</vt:lpstr>
      <vt:lpstr>Wingdings 3</vt:lpstr>
      <vt:lpstr>Начальная</vt:lpstr>
      <vt:lpstr>Equation.3</vt:lpstr>
      <vt:lpstr>Equation</vt:lpstr>
      <vt:lpstr>Точечный рисунок</vt:lpstr>
      <vt:lpstr>Релаксаційні процеси у полімерах</vt:lpstr>
      <vt:lpstr>Основні  поняття</vt:lpstr>
      <vt:lpstr>Загальні закономірності релаксації</vt:lpstr>
      <vt:lpstr>Загальні закономірності релаксації</vt:lpstr>
      <vt:lpstr>Час  релаксації . </vt:lpstr>
      <vt:lpstr>Презентація PowerPoint</vt:lpstr>
      <vt:lpstr>Спектр часів релаксації</vt:lpstr>
      <vt:lpstr>Вплив температури</vt:lpstr>
      <vt:lpstr>Агрегатні стани полімерів</vt:lpstr>
      <vt:lpstr>Фазові стани полімерів</vt:lpstr>
      <vt:lpstr>Фізичні (релаксаційні) стани полімерів</vt:lpstr>
      <vt:lpstr>Фізичні (релаксаційні) стани полімерів</vt:lpstr>
      <vt:lpstr>Фізичні (релаксаційні) стани полімерів</vt:lpstr>
    </vt:vector>
  </TitlesOfParts>
  <Company>РХТУ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ФИЗИЧЕСКАЯ ХИМИЯ ПОЛИМЕРОВ Релаксационные процессы в полимерах</dc:title>
  <dc:creator>Лотменцев</dc:creator>
  <cp:lastModifiedBy>budzinska77@gmail.com</cp:lastModifiedBy>
  <cp:revision>116</cp:revision>
  <dcterms:created xsi:type="dcterms:W3CDTF">2005-02-01T12:16:05Z</dcterms:created>
  <dcterms:modified xsi:type="dcterms:W3CDTF">2025-10-13T11:41:19Z</dcterms:modified>
</cp:coreProperties>
</file>